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48"/>
  </p:notesMasterIdLst>
  <p:handoutMasterIdLst>
    <p:handoutMasterId r:id="rId49"/>
  </p:handoutMasterIdLst>
  <p:sldIdLst>
    <p:sldId id="256" r:id="rId2"/>
    <p:sldId id="374" r:id="rId3"/>
    <p:sldId id="437" r:id="rId4"/>
    <p:sldId id="438" r:id="rId5"/>
    <p:sldId id="395" r:id="rId6"/>
    <p:sldId id="396" r:id="rId7"/>
    <p:sldId id="397" r:id="rId8"/>
    <p:sldId id="398" r:id="rId9"/>
    <p:sldId id="399" r:id="rId10"/>
    <p:sldId id="400" r:id="rId11"/>
    <p:sldId id="401" r:id="rId12"/>
    <p:sldId id="402" r:id="rId13"/>
    <p:sldId id="403" r:id="rId14"/>
    <p:sldId id="404" r:id="rId15"/>
    <p:sldId id="405" r:id="rId16"/>
    <p:sldId id="406" r:id="rId17"/>
    <p:sldId id="407" r:id="rId18"/>
    <p:sldId id="408" r:id="rId19"/>
    <p:sldId id="409" r:id="rId20"/>
    <p:sldId id="410" r:id="rId21"/>
    <p:sldId id="411" r:id="rId22"/>
    <p:sldId id="412" r:id="rId23"/>
    <p:sldId id="413" r:id="rId24"/>
    <p:sldId id="414" r:id="rId25"/>
    <p:sldId id="415" r:id="rId26"/>
    <p:sldId id="416" r:id="rId27"/>
    <p:sldId id="417" r:id="rId28"/>
    <p:sldId id="418" r:id="rId29"/>
    <p:sldId id="419" r:id="rId30"/>
    <p:sldId id="420" r:id="rId31"/>
    <p:sldId id="421" r:id="rId32"/>
    <p:sldId id="422" r:id="rId33"/>
    <p:sldId id="423" r:id="rId34"/>
    <p:sldId id="424" r:id="rId35"/>
    <p:sldId id="425" r:id="rId36"/>
    <p:sldId id="426" r:id="rId37"/>
    <p:sldId id="427" r:id="rId38"/>
    <p:sldId id="428" r:id="rId39"/>
    <p:sldId id="429" r:id="rId40"/>
    <p:sldId id="434" r:id="rId41"/>
    <p:sldId id="440" r:id="rId42"/>
    <p:sldId id="441" r:id="rId43"/>
    <p:sldId id="443" r:id="rId44"/>
    <p:sldId id="444" r:id="rId45"/>
    <p:sldId id="436" r:id="rId46"/>
    <p:sldId id="373" r:id="rId4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48" autoAdjust="0"/>
    <p:restoredTop sz="94660"/>
  </p:normalViewPr>
  <p:slideViewPr>
    <p:cSldViewPr>
      <p:cViewPr varScale="1">
        <p:scale>
          <a:sx n="91" d="100"/>
          <a:sy n="91" d="100"/>
        </p:scale>
        <p:origin x="-1218" y="-108"/>
      </p:cViewPr>
      <p:guideLst>
        <p:guide orient="horz" pos="2160"/>
        <p:guide pos="2880"/>
      </p:guideLst>
    </p:cSldViewPr>
  </p:slideViewPr>
  <p:notesTextViewPr>
    <p:cViewPr>
      <p:scale>
        <a:sx n="100" d="100"/>
        <a:sy n="100" d="100"/>
      </p:scale>
      <p:origin x="0" y="0"/>
    </p:cViewPr>
  </p:notesTextViewPr>
  <p:notesViewPr>
    <p:cSldViewPr>
      <p:cViewPr varScale="1">
        <p:scale>
          <a:sx n="67" d="100"/>
          <a:sy n="67" d="100"/>
        </p:scale>
        <p:origin x="-254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15.wmf"/><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18/03/2014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3/18/2014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C474E9F-CC8D-41D7-8954-C9AC18A30791}" type="slidenum">
              <a:rPr lang="en-CA" smtClean="0"/>
              <a:pPr>
                <a:defRPr/>
              </a:pPr>
              <a:t>21</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DDD8A06-D25C-4D96-B5FE-8B7124020F3F}" type="slidenum">
              <a:rPr lang="en-CA" smtClean="0"/>
              <a:pPr>
                <a:defRPr/>
              </a:pPr>
              <a:t>22</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9DEFCB6-1C7E-4209-8C1A-A522D18D6B01}" type="slidenum">
              <a:rPr lang="en-CA" smtClean="0"/>
              <a:pPr>
                <a:defRPr/>
              </a:pPr>
              <a:t>23</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3611C12-24AF-4AF6-970D-765310755CEA}" type="slidenum">
              <a:rPr lang="en-CA" smtClean="0"/>
              <a:pPr>
                <a:defRPr/>
              </a:pPr>
              <a:t>24</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26F80C6-B270-443C-9CCC-28517BE11D8C}" type="slidenum">
              <a:rPr lang="en-CA" smtClean="0"/>
              <a:pPr>
                <a:defRPr/>
              </a:pPr>
              <a:t>25</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F8E265C-4BB5-45B3-83E8-A024D2DF99DD}" type="slidenum">
              <a:rPr lang="en-CA" smtClean="0"/>
              <a:pPr>
                <a:defRPr/>
              </a:pPr>
              <a:t>26</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52999CD-4A0F-4837-8F5F-63DA0D1779D3}" type="slidenum">
              <a:rPr lang="en-CA" smtClean="0"/>
              <a:pPr>
                <a:defRPr/>
              </a:pPr>
              <a:t>27</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D11BCBE-92A2-44FA-9D79-5A16A5C20717}" type="slidenum">
              <a:rPr lang="en-CA" smtClean="0"/>
              <a:pPr>
                <a:defRPr/>
              </a:pPr>
              <a:t>28</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F653DA0-397A-4648-A6AA-BE423DDCDF59}" type="slidenum">
              <a:rPr lang="en-CA" smtClean="0"/>
              <a:pPr>
                <a:defRPr/>
              </a:pPr>
              <a:t>29</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710491B-C6B0-4308-8DBB-720DAC644C73}" type="slidenum">
              <a:rPr lang="en-CA" smtClean="0"/>
              <a:pPr>
                <a:defRPr/>
              </a:pPr>
              <a:t>30</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A5134C9-1C9D-47AB-8A02-B09A56C54F59}"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C2225F1-AB94-4A44-8AE4-CD7C63849A13}" type="slidenum">
              <a:rPr lang="en-CA" smtClean="0"/>
              <a:pPr>
                <a:defRPr/>
              </a:pPr>
              <a:t>31</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66B261A-C85F-41A4-9FF9-CAD39D1CB721}" type="slidenum">
              <a:rPr lang="en-CA" smtClean="0"/>
              <a:pPr>
                <a:defRPr/>
              </a:pPr>
              <a:t>32</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F580368-5ADF-4DB1-983E-0D4669041C9C}" type="slidenum">
              <a:rPr lang="en-CA" smtClean="0"/>
              <a:pPr>
                <a:defRPr/>
              </a:pPr>
              <a:t>33</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C54572-112E-4FAB-86AD-8F8991B82040}" type="slidenum">
              <a:rPr lang="en-CA" smtClean="0"/>
              <a:pPr>
                <a:defRPr/>
              </a:pPr>
              <a:t>34</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8D398A2-1F4C-4F8F-B03C-D710C0C37832}" type="slidenum">
              <a:rPr lang="en-CA" smtClean="0"/>
              <a:pPr>
                <a:defRPr/>
              </a:pPr>
              <a:t>35</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A3EE1C9-8157-4D59-9006-D6A10F55F595}" type="slidenum">
              <a:rPr lang="en-CA" smtClean="0"/>
              <a:pPr>
                <a:defRPr/>
              </a:pPr>
              <a:t>36</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4D2758F-DDFE-4691-B0FF-28860C8AFC29}" type="slidenum">
              <a:rPr lang="en-CA" smtClean="0"/>
              <a:pPr>
                <a:defRPr/>
              </a:pPr>
              <a:t>37</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0B022BD-A3C6-43EF-84B4-CA1FEA390DE4}" type="slidenum">
              <a:rPr lang="en-CA" smtClean="0"/>
              <a:pPr>
                <a:defRPr/>
              </a:pPr>
              <a:t>38</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32ECAC9-64A7-4B09-8A26-A8783867771C}" type="slidenum">
              <a:rPr lang="en-CA" smtClean="0"/>
              <a:pPr>
                <a:defRPr/>
              </a:pPr>
              <a:t>39</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40</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9C84A54-AC53-4761-BC97-B9EC2F1BD2C6}" type="slidenum">
              <a:rPr lang="en-CA" smtClean="0"/>
              <a:pPr>
                <a:defRPr/>
              </a:pPr>
              <a:t>5</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41</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42</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3185B20-8779-4A88-B535-53DE0ECD1324}" type="slidenum">
              <a:rPr lang="en-CA" smtClean="0"/>
              <a:pPr>
                <a:defRPr/>
              </a:pPr>
              <a:t>45</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46</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C9C63C5-D3CA-45E1-B408-3A28C6B149A3}" type="slidenum">
              <a:rPr lang="en-CA" smtClean="0"/>
              <a:pPr>
                <a:defRPr/>
              </a:pPr>
              <a:t>15</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7C8FEBA-7113-40B2-92C5-71D662CEA0AF}" type="slidenum">
              <a:rPr lang="en-CA" smtClean="0"/>
              <a:pPr>
                <a:defRPr/>
              </a:pPr>
              <a:t>16</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2C5F33C-7282-492D-A919-CBF4DF55C8B2}" type="slidenum">
              <a:rPr lang="en-CA" smtClean="0"/>
              <a:pPr>
                <a:defRPr/>
              </a:pPr>
              <a:t>17</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5C1E3A6-23F2-479A-B3FF-7405255C6D97}" type="slidenum">
              <a:rPr lang="en-CA" smtClean="0"/>
              <a:pPr>
                <a:defRPr/>
              </a:pPr>
              <a:t>18</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079FA4D-0BD0-4BAA-B311-6D7F630B1CFE}" type="slidenum">
              <a:rPr lang="en-CA" smtClean="0"/>
              <a:pPr>
                <a:defRPr/>
              </a:pPr>
              <a:t>19</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B37DF17-C4FA-468B-AFA9-19A12BF3BAA1}" type="slidenum">
              <a:rPr lang="en-CA" smtClean="0"/>
              <a:pPr>
                <a:defRPr/>
              </a:pPr>
              <a:t>20</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Prim’s algorithm</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CA" dirty="0"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16.png"/><Relationship Id="rId7" Type="http://schemas.openxmlformats.org/officeDocument/2006/relationships/image" Target="../media/image15.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9.wmf"/><Relationship Id="rId4" Type="http://schemas.openxmlformats.org/officeDocument/2006/relationships/oleObject" Target="../embeddings/oleObject6.bin"/><Relationship Id="rId9" Type="http://schemas.openxmlformats.org/officeDocument/2006/relationships/image" Target="../media/image10.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16.png"/><Relationship Id="rId7"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0.bin"/><Relationship Id="rId5" Type="http://schemas.openxmlformats.org/officeDocument/2006/relationships/image" Target="../media/image9.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18.wmf"/></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9.wmf"/><Relationship Id="rId4" Type="http://schemas.openxmlformats.org/officeDocument/2006/relationships/oleObject" Target="../embeddings/oleObject13.bin"/></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9.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14.png"/><Relationship Id="rId7" Type="http://schemas.openxmlformats.org/officeDocument/2006/relationships/image" Target="../media/image12.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9.wmf"/><Relationship Id="rId4" Type="http://schemas.openxmlformats.org/officeDocument/2006/relationships/oleObject" Target="../embeddings/oleObject3.bin"/><Relationship Id="rId9" Type="http://schemas.openxmlformats.org/officeDocument/2006/relationships/image" Target="../media/image1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smtClean="0">
                <a:solidFill>
                  <a:schemeClr val="bg1"/>
                </a:solidFill>
                <a:latin typeface="Arial" pitchFamily="34" charset="0"/>
                <a:cs typeface="Arial" pitchFamily="34" charset="0"/>
              </a:rPr>
              <a:t>Prim’s </a:t>
            </a:r>
            <a:r>
              <a:rPr lang="en-US" sz="4400" dirty="0" smtClean="0">
                <a:solidFill>
                  <a:schemeClr val="bg1"/>
                </a:solidFill>
                <a:latin typeface="Arial" pitchFamily="34" charset="0"/>
                <a:cs typeface="Arial" pitchFamily="34" charset="0"/>
              </a:rPr>
              <a:t>algorithm</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 descr="C:\Users\dwharder\Desktop\v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itle 1"/>
          <p:cNvSpPr>
            <a:spLocks noGrp="1"/>
          </p:cNvSpPr>
          <p:nvPr>
            <p:ph type="title"/>
          </p:nvPr>
        </p:nvSpPr>
        <p:spPr/>
        <p:txBody>
          <a:bodyPr/>
          <a:lstStyle/>
          <a:p>
            <a:r>
              <a:rPr lang="en-CA" altLang="en-US" smtClean="0">
                <a:latin typeface="Arial" charset="0"/>
                <a:cs typeface="Arial" charset="0"/>
              </a:rPr>
              <a:t>Strategy</a:t>
            </a:r>
          </a:p>
        </p:txBody>
      </p:sp>
      <p:sp>
        <p:nvSpPr>
          <p:cNvPr id="27652" name="Content Placeholder 2"/>
          <p:cNvSpPr>
            <a:spLocks noGrp="1"/>
          </p:cNvSpPr>
          <p:nvPr>
            <p:ph idx="1"/>
          </p:nvPr>
        </p:nvSpPr>
        <p:spPr/>
        <p:txBody>
          <a:bodyPr/>
          <a:lstStyle/>
          <a:p>
            <a:pPr>
              <a:buFont typeface="Arial" charset="0"/>
              <a:buNone/>
            </a:pPr>
            <a:r>
              <a:rPr lang="en-CA" altLang="en-US" smtClean="0">
                <a:latin typeface="Arial" charset="0"/>
                <a:cs typeface="Arial" charset="0"/>
              </a:rPr>
              <a:t>	Consider, however, suppose we swap edges and instead choose to include </a:t>
            </a:r>
            <a:r>
              <a:rPr lang="en-CA" altLang="en-US" i="1" smtClean="0">
                <a:latin typeface="Times New Roman" pitchFamily="18" charset="0"/>
                <a:cs typeface="Times New Roman" pitchFamily="18" charset="0"/>
              </a:rPr>
              <a:t>e</a:t>
            </a:r>
            <a:r>
              <a:rPr lang="en-CA" altLang="en-US" i="1" baseline="-25000" smtClean="0">
                <a:latin typeface="Times New Roman" pitchFamily="18" charset="0"/>
                <a:cs typeface="Times New Roman" pitchFamily="18" charset="0"/>
              </a:rPr>
              <a:t>k</a:t>
            </a:r>
            <a:r>
              <a:rPr lang="en-CA" altLang="en-US" smtClean="0">
                <a:latin typeface="Arial" charset="0"/>
                <a:cs typeface="Arial" charset="0"/>
              </a:rPr>
              <a:t>  and exclude </a:t>
            </a:r>
          </a:p>
          <a:p>
            <a:pPr lvl="1"/>
            <a:r>
              <a:rPr lang="en-CA" altLang="en-US" smtClean="0">
                <a:latin typeface="Arial" charset="0"/>
                <a:cs typeface="Arial" charset="0"/>
              </a:rPr>
              <a:t>The result is still a minimum spanning tree, but the weight is now</a:t>
            </a:r>
          </a:p>
        </p:txBody>
      </p:sp>
      <p:sp>
        <p:nvSpPr>
          <p:cNvPr id="27653" name="Rectangle 10"/>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7654" name="Rectangle 11"/>
          <p:cNvSpPr>
            <a:spLocks noChangeArrowheads="1"/>
          </p:cNvSpPr>
          <p:nvPr/>
        </p:nvSpPr>
        <p:spPr bwMode="auto">
          <a:xfrm>
            <a:off x="4592638" y="4221163"/>
            <a:ext cx="555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r>
              <a:rPr lang="en-CA" altLang="en-US" sz="1400"/>
              <a:t> </a:t>
            </a:r>
          </a:p>
        </p:txBody>
      </p:sp>
      <p:graphicFrame>
        <p:nvGraphicFramePr>
          <p:cNvPr id="27655" name="Object 8"/>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spid="_x0000_s3089" name="Equation" r:id="rId4" imgW="114151" imgH="164885" progId="Equation.DSMT4">
                  <p:embed/>
                </p:oleObj>
              </mc:Choice>
              <mc:Fallback>
                <p:oleObj name="Equation" r:id="rId4" imgW="114151" imgH="16488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6" name="Object 9"/>
          <p:cNvGraphicFramePr>
            <a:graphicFrameLocks noChangeAspect="1"/>
          </p:cNvGraphicFramePr>
          <p:nvPr/>
        </p:nvGraphicFramePr>
        <p:xfrm>
          <a:off x="3419475" y="2708275"/>
          <a:ext cx="1698625" cy="390525"/>
        </p:xfrm>
        <a:graphic>
          <a:graphicData uri="http://schemas.openxmlformats.org/presentationml/2006/ole">
            <mc:AlternateContent xmlns:mc="http://schemas.openxmlformats.org/markup-compatibility/2006">
              <mc:Choice xmlns:v="urn:schemas-microsoft-com:vml" Requires="v">
                <p:oleObj spid="_x0000_s3090" name="Equation" r:id="rId6" imgW="990600" imgH="228600" progId="Equation.DSMT4">
                  <p:embed/>
                </p:oleObj>
              </mc:Choice>
              <mc:Fallback>
                <p:oleObj name="Equation" r:id="rId6" imgW="9906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9475" y="2708275"/>
                        <a:ext cx="1698625"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7" name="Object 3"/>
          <p:cNvGraphicFramePr>
            <a:graphicFrameLocks noChangeAspect="1"/>
          </p:cNvGraphicFramePr>
          <p:nvPr/>
        </p:nvGraphicFramePr>
        <p:xfrm>
          <a:off x="3554413" y="1971675"/>
          <a:ext cx="200025" cy="288925"/>
        </p:xfrm>
        <a:graphic>
          <a:graphicData uri="http://schemas.openxmlformats.org/presentationml/2006/ole">
            <mc:AlternateContent xmlns:mc="http://schemas.openxmlformats.org/markup-compatibility/2006">
              <mc:Choice xmlns:v="urn:schemas-microsoft-com:vml" Requires="v">
                <p:oleObj spid="_x0000_s3091" name="Equation" r:id="rId8" imgW="114151" imgH="164885" progId="Equation.DSMT4">
                  <p:embed/>
                </p:oleObj>
              </mc:Choice>
              <mc:Fallback>
                <p:oleObj name="Equation" r:id="rId8" imgW="114151" imgH="164885"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54413" y="1971675"/>
                        <a:ext cx="200025"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807247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 descr="C:\Users\dwharder\Desktop\v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itle 1"/>
          <p:cNvSpPr>
            <a:spLocks noGrp="1"/>
          </p:cNvSpPr>
          <p:nvPr>
            <p:ph type="title"/>
          </p:nvPr>
        </p:nvSpPr>
        <p:spPr/>
        <p:txBody>
          <a:bodyPr/>
          <a:lstStyle/>
          <a:p>
            <a:r>
              <a:rPr lang="en-CA" altLang="en-US" smtClean="0">
                <a:latin typeface="Arial" charset="0"/>
                <a:cs typeface="Arial" charset="0"/>
              </a:rPr>
              <a:t>Strategy</a:t>
            </a:r>
          </a:p>
        </p:txBody>
      </p:sp>
      <p:sp>
        <p:nvSpPr>
          <p:cNvPr id="28676"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Thus, by swapping </a:t>
            </a:r>
            <a:r>
              <a:rPr lang="en-CA" altLang="en-US" i="1" smtClean="0">
                <a:latin typeface="Times New Roman" pitchFamily="18" charset="0"/>
                <a:cs typeface="Times New Roman" pitchFamily="18" charset="0"/>
              </a:rPr>
              <a:t>e</a:t>
            </a:r>
            <a:r>
              <a:rPr lang="en-CA" altLang="en-US" i="1" baseline="-25000" smtClean="0">
                <a:latin typeface="Times New Roman" pitchFamily="18" charset="0"/>
                <a:cs typeface="Times New Roman" pitchFamily="18" charset="0"/>
              </a:rPr>
              <a:t>k</a:t>
            </a:r>
            <a:r>
              <a:rPr lang="en-CA" altLang="en-US" smtClean="0">
                <a:latin typeface="Arial" charset="0"/>
                <a:cs typeface="Arial" charset="0"/>
              </a:rPr>
              <a:t> for   , we have a spanning tree that has less weight than the so-called minimum spanning tree containing </a:t>
            </a:r>
          </a:p>
          <a:p>
            <a:pPr lvl="1"/>
            <a:r>
              <a:rPr lang="en-CA" altLang="en-US" smtClean="0">
                <a:latin typeface="Arial" charset="0"/>
                <a:cs typeface="Arial" charset="0"/>
              </a:rPr>
              <a:t>This contradicts our assumption that the spanning tree containing      was minimal</a:t>
            </a:r>
          </a:p>
          <a:p>
            <a:pPr lvl="1"/>
            <a:r>
              <a:rPr lang="en-CA" altLang="en-US" smtClean="0">
                <a:latin typeface="Arial" charset="0"/>
                <a:cs typeface="Arial" charset="0"/>
              </a:rPr>
              <a:t>Therefore, our minimum spanning tree must contain </a:t>
            </a:r>
            <a:r>
              <a:rPr lang="en-CA" altLang="en-US" i="1" smtClean="0">
                <a:latin typeface="Times New Roman" pitchFamily="18" charset="0"/>
                <a:cs typeface="Times New Roman" pitchFamily="18" charset="0"/>
              </a:rPr>
              <a:t>e</a:t>
            </a:r>
            <a:r>
              <a:rPr lang="en-CA" altLang="en-US" i="1" baseline="-25000" smtClean="0">
                <a:latin typeface="Times New Roman" pitchFamily="18" charset="0"/>
                <a:cs typeface="Times New Roman" pitchFamily="18" charset="0"/>
              </a:rPr>
              <a:t>k</a:t>
            </a:r>
            <a:r>
              <a:rPr lang="en-CA" altLang="en-US" smtClean="0">
                <a:latin typeface="Arial" charset="0"/>
                <a:cs typeface="Arial" charset="0"/>
              </a:rPr>
              <a:t> </a:t>
            </a:r>
          </a:p>
        </p:txBody>
      </p:sp>
      <p:sp>
        <p:nvSpPr>
          <p:cNvPr id="28677" name="Rectangle 10"/>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8678" name="Rectangle 11"/>
          <p:cNvSpPr>
            <a:spLocks noChangeArrowheads="1"/>
          </p:cNvSpPr>
          <p:nvPr/>
        </p:nvSpPr>
        <p:spPr bwMode="auto">
          <a:xfrm>
            <a:off x="4592638" y="4221163"/>
            <a:ext cx="317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endParaRPr lang="en-CA" altLang="en-US" sz="1400"/>
          </a:p>
        </p:txBody>
      </p:sp>
      <p:graphicFrame>
        <p:nvGraphicFramePr>
          <p:cNvPr id="28679" name="Object 8"/>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spid="_x0000_s4118" name="Equation" r:id="rId4" imgW="114151" imgH="164885" progId="Equation.DSMT4">
                  <p:embed/>
                </p:oleObj>
              </mc:Choice>
              <mc:Fallback>
                <p:oleObj name="Equation" r:id="rId4" imgW="114151" imgH="16488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0" name="Object 9"/>
          <p:cNvGraphicFramePr>
            <a:graphicFrameLocks noChangeAspect="1"/>
          </p:cNvGraphicFramePr>
          <p:nvPr/>
        </p:nvGraphicFramePr>
        <p:xfrm>
          <a:off x="3656013" y="1671638"/>
          <a:ext cx="195262" cy="282575"/>
        </p:xfrm>
        <a:graphic>
          <a:graphicData uri="http://schemas.openxmlformats.org/presentationml/2006/ole">
            <mc:AlternateContent xmlns:mc="http://schemas.openxmlformats.org/markup-compatibility/2006">
              <mc:Choice xmlns:v="urn:schemas-microsoft-com:vml" Requires="v">
                <p:oleObj spid="_x0000_s4119" name="Equation" r:id="rId6" imgW="114151" imgH="164885" progId="Equation.DSMT4">
                  <p:embed/>
                </p:oleObj>
              </mc:Choice>
              <mc:Fallback>
                <p:oleObj name="Equation" r:id="rId6" imgW="114151" imgH="164885"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6013" y="1671638"/>
                        <a:ext cx="195262"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1" name="Object 5"/>
          <p:cNvGraphicFramePr>
            <a:graphicFrameLocks noChangeAspect="1"/>
          </p:cNvGraphicFramePr>
          <p:nvPr/>
        </p:nvGraphicFramePr>
        <p:xfrm>
          <a:off x="7689850" y="1978025"/>
          <a:ext cx="195263" cy="282575"/>
        </p:xfrm>
        <a:graphic>
          <a:graphicData uri="http://schemas.openxmlformats.org/presentationml/2006/ole">
            <mc:AlternateContent xmlns:mc="http://schemas.openxmlformats.org/markup-compatibility/2006">
              <mc:Choice xmlns:v="urn:schemas-microsoft-com:vml" Requires="v">
                <p:oleObj spid="_x0000_s4120" name="Equation" r:id="rId8" imgW="114151" imgH="164885" progId="Equation.DSMT4">
                  <p:embed/>
                </p:oleObj>
              </mc:Choice>
              <mc:Fallback>
                <p:oleObj name="Equation" r:id="rId8" imgW="114151" imgH="164885"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89850" y="1978025"/>
                        <a:ext cx="195263"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2" name="Object 6"/>
          <p:cNvGraphicFramePr>
            <a:graphicFrameLocks noChangeAspect="1"/>
          </p:cNvGraphicFramePr>
          <p:nvPr/>
        </p:nvGraphicFramePr>
        <p:xfrm>
          <a:off x="7943850" y="2319338"/>
          <a:ext cx="168275" cy="244475"/>
        </p:xfrm>
        <a:graphic>
          <a:graphicData uri="http://schemas.openxmlformats.org/presentationml/2006/ole">
            <mc:AlternateContent xmlns:mc="http://schemas.openxmlformats.org/markup-compatibility/2006">
              <mc:Choice xmlns:v="urn:schemas-microsoft-com:vml" Requires="v">
                <p:oleObj spid="_x0000_s4121" name="Equation" r:id="rId10" imgW="114151" imgH="164885" progId="Equation.DSMT4">
                  <p:embed/>
                </p:oleObj>
              </mc:Choice>
              <mc:Fallback>
                <p:oleObj name="Equation" r:id="rId10" imgW="114151" imgH="164885"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43850" y="2319338"/>
                        <a:ext cx="16827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5328823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descr="C:\Users\dwharder\Desktop\v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itle 1"/>
          <p:cNvSpPr>
            <a:spLocks noGrp="1"/>
          </p:cNvSpPr>
          <p:nvPr>
            <p:ph type="title"/>
          </p:nvPr>
        </p:nvSpPr>
        <p:spPr/>
        <p:txBody>
          <a:bodyPr/>
          <a:lstStyle/>
          <a:p>
            <a:r>
              <a:rPr lang="en-CA" altLang="en-US" smtClean="0">
                <a:latin typeface="Arial" charset="0"/>
                <a:cs typeface="Arial" charset="0"/>
              </a:rPr>
              <a:t>Strategy</a:t>
            </a:r>
          </a:p>
        </p:txBody>
      </p:sp>
      <p:sp>
        <p:nvSpPr>
          <p:cNvPr id="29700" name="Content Placeholder 2"/>
          <p:cNvSpPr>
            <a:spLocks noGrp="1"/>
          </p:cNvSpPr>
          <p:nvPr>
            <p:ph idx="1"/>
          </p:nvPr>
        </p:nvSpPr>
        <p:spPr/>
        <p:txBody>
          <a:bodyPr/>
          <a:lstStyle/>
          <a:p>
            <a:pPr>
              <a:buFont typeface="Arial" charset="0"/>
              <a:buNone/>
            </a:pPr>
            <a:r>
              <a:rPr lang="en-CA" altLang="en-US" smtClean="0">
                <a:latin typeface="Arial" charset="0"/>
                <a:cs typeface="Arial" charset="0"/>
              </a:rPr>
              <a:t>	Recall that we did not prescribe the value of </a:t>
            </a:r>
            <a:r>
              <a:rPr lang="en-CA" altLang="en-US" i="1" smtClean="0">
                <a:latin typeface="Times New Roman" pitchFamily="18" charset="0"/>
                <a:cs typeface="Times New Roman" pitchFamily="18" charset="0"/>
              </a:rPr>
              <a:t>k</a:t>
            </a:r>
            <a:r>
              <a:rPr lang="en-CA" altLang="en-US" smtClean="0">
                <a:latin typeface="Arial" charset="0"/>
                <a:cs typeface="Arial" charset="0"/>
              </a:rPr>
              <a:t>, and thus, </a:t>
            </a:r>
            <a:r>
              <a:rPr lang="en-CA" altLang="en-US" i="1" smtClean="0">
                <a:latin typeface="Times New Roman" pitchFamily="18" charset="0"/>
                <a:cs typeface="Times New Roman" pitchFamily="18" charset="0"/>
              </a:rPr>
              <a:t>k</a:t>
            </a:r>
            <a:r>
              <a:rPr lang="en-CA" altLang="en-US" smtClean="0">
                <a:latin typeface="Arial" charset="0"/>
                <a:cs typeface="Arial" charset="0"/>
              </a:rPr>
              <a:t> could be any value, including </a:t>
            </a:r>
            <a:r>
              <a:rPr lang="en-CA" altLang="en-US" i="1" smtClean="0">
                <a:latin typeface="Times New Roman" pitchFamily="18" charset="0"/>
                <a:cs typeface="Times New Roman" pitchFamily="18" charset="0"/>
              </a:rPr>
              <a:t>k</a:t>
            </a:r>
            <a:r>
              <a:rPr lang="en-CA" altLang="en-US" smtClean="0">
                <a:latin typeface="Times New Roman" pitchFamily="18" charset="0"/>
                <a:cs typeface="Times New Roman" pitchFamily="18" charset="0"/>
              </a:rPr>
              <a:t> = 1</a:t>
            </a:r>
          </a:p>
        </p:txBody>
      </p:sp>
      <p:sp>
        <p:nvSpPr>
          <p:cNvPr id="29701" name="Rectangle 10"/>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9702" name="Rectangle 11"/>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9703" name="Object 8"/>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spid="_x0000_s5127" name="Equation" r:id="rId4" imgW="114151" imgH="164885" progId="Equation.DSMT4">
                  <p:embed/>
                </p:oleObj>
              </mc:Choice>
              <mc:Fallback>
                <p:oleObj name="Equation" r:id="rId4" imgW="114151" imgH="16488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0917545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CA" altLang="en-US" smtClean="0">
                <a:latin typeface="Arial" charset="0"/>
                <a:cs typeface="Arial" charset="0"/>
              </a:rPr>
              <a:t>Strategy</a:t>
            </a:r>
          </a:p>
        </p:txBody>
      </p:sp>
      <p:sp>
        <p:nvSpPr>
          <p:cNvPr id="30723" name="Content Placeholder 2"/>
          <p:cNvSpPr>
            <a:spLocks noGrp="1"/>
          </p:cNvSpPr>
          <p:nvPr>
            <p:ph idx="1"/>
          </p:nvPr>
        </p:nvSpPr>
        <p:spPr/>
        <p:txBody>
          <a:bodyPr/>
          <a:lstStyle/>
          <a:p>
            <a:pPr>
              <a:buFont typeface="Arial" charset="0"/>
              <a:buNone/>
            </a:pPr>
            <a:r>
              <a:rPr lang="en-CA" altLang="en-US" smtClean="0">
                <a:latin typeface="Arial" charset="0"/>
                <a:cs typeface="Arial" charset="0"/>
              </a:rPr>
              <a:t>	Recall that we did not prescribe the value of </a:t>
            </a:r>
            <a:r>
              <a:rPr lang="en-CA" altLang="en-US" i="1" smtClean="0">
                <a:latin typeface="Times New Roman" pitchFamily="18" charset="0"/>
                <a:cs typeface="Times New Roman" pitchFamily="18" charset="0"/>
              </a:rPr>
              <a:t>k</a:t>
            </a:r>
            <a:r>
              <a:rPr lang="en-CA" altLang="en-US" smtClean="0">
                <a:latin typeface="Arial" charset="0"/>
                <a:cs typeface="Arial" charset="0"/>
              </a:rPr>
              <a:t>, and thus, </a:t>
            </a:r>
            <a:r>
              <a:rPr lang="en-CA" altLang="en-US" i="1" smtClean="0">
                <a:latin typeface="Times New Roman" pitchFamily="18" charset="0"/>
                <a:cs typeface="Times New Roman" pitchFamily="18" charset="0"/>
              </a:rPr>
              <a:t>k</a:t>
            </a:r>
            <a:r>
              <a:rPr lang="en-CA" altLang="en-US" smtClean="0">
                <a:latin typeface="Arial" charset="0"/>
                <a:cs typeface="Arial" charset="0"/>
              </a:rPr>
              <a:t> could be any value, including </a:t>
            </a:r>
            <a:r>
              <a:rPr lang="en-CA" altLang="en-US" i="1" smtClean="0">
                <a:latin typeface="Times New Roman" pitchFamily="18" charset="0"/>
                <a:cs typeface="Times New Roman" pitchFamily="18" charset="0"/>
              </a:rPr>
              <a:t>k</a:t>
            </a:r>
            <a:r>
              <a:rPr lang="en-CA" altLang="en-US" smtClean="0">
                <a:latin typeface="Times New Roman" pitchFamily="18" charset="0"/>
                <a:cs typeface="Times New Roman" pitchFamily="18" charset="0"/>
              </a:rPr>
              <a:t> = 1</a:t>
            </a:r>
            <a:endParaRPr lang="en-CA" altLang="en-US" smtClean="0">
              <a:latin typeface="Arial" charset="0"/>
              <a:cs typeface="Arial" charset="0"/>
            </a:endParaRPr>
          </a:p>
          <a:p>
            <a:pPr lvl="1"/>
            <a:r>
              <a:rPr lang="en-CA" altLang="en-US" smtClean="0">
                <a:latin typeface="Arial" charset="0"/>
                <a:cs typeface="Arial" charset="0"/>
              </a:rPr>
              <a:t>Given a single vertex </a:t>
            </a:r>
            <a:r>
              <a:rPr lang="en-CA" altLang="en-US" i="1" smtClean="0">
                <a:latin typeface="Times New Roman" pitchFamily="18" charset="0"/>
                <a:cs typeface="Times New Roman" pitchFamily="18" charset="0"/>
              </a:rPr>
              <a:t>e</a:t>
            </a:r>
            <a:r>
              <a:rPr lang="en-CA" altLang="en-US" baseline="-25000" smtClean="0">
                <a:latin typeface="Times New Roman" pitchFamily="18" charset="0"/>
                <a:cs typeface="Times New Roman" pitchFamily="18" charset="0"/>
              </a:rPr>
              <a:t>1</a:t>
            </a:r>
            <a:r>
              <a:rPr lang="en-CA" altLang="en-US" smtClean="0">
                <a:latin typeface="Arial" charset="0"/>
                <a:cs typeface="Arial" charset="0"/>
              </a:rPr>
              <a:t>, it forms a minimum spanning tree on one vertex  </a:t>
            </a:r>
          </a:p>
        </p:txBody>
      </p:sp>
      <p:pic>
        <p:nvPicPr>
          <p:cNvPr id="30724" name="Picture 3" descr="C:\Users\dwharder\Desktop\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141663"/>
            <a:ext cx="38893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Rectangle 9"/>
          <p:cNvSpPr>
            <a:spLocks noChangeArrowheads="1"/>
          </p:cNvSpPr>
          <p:nvPr/>
        </p:nvSpPr>
        <p:spPr bwMode="auto">
          <a:xfrm>
            <a:off x="4211638" y="4746625"/>
            <a:ext cx="403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1</a:t>
            </a:r>
            <a:r>
              <a:rPr lang="en-CA" altLang="en-US" sz="1600"/>
              <a:t> </a:t>
            </a:r>
          </a:p>
        </p:txBody>
      </p:sp>
    </p:spTree>
    <p:extLst>
      <p:ext uri="{BB962C8B-B14F-4D97-AF65-F5344CB8AC3E}">
        <p14:creationId xmlns:p14="http://schemas.microsoft.com/office/powerpoint/2010/main" val="9798652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CA" altLang="en-US" smtClean="0">
                <a:latin typeface="Arial" charset="0"/>
                <a:cs typeface="Arial" charset="0"/>
              </a:rPr>
              <a:t>Strategy</a:t>
            </a:r>
          </a:p>
        </p:txBody>
      </p:sp>
      <p:sp>
        <p:nvSpPr>
          <p:cNvPr id="31747" name="Content Placeholder 2"/>
          <p:cNvSpPr>
            <a:spLocks noGrp="1"/>
          </p:cNvSpPr>
          <p:nvPr>
            <p:ph idx="1"/>
          </p:nvPr>
        </p:nvSpPr>
        <p:spPr/>
        <p:txBody>
          <a:bodyPr/>
          <a:lstStyle/>
          <a:p>
            <a:pPr>
              <a:buFont typeface="Arial" charset="0"/>
              <a:buNone/>
            </a:pPr>
            <a:r>
              <a:rPr lang="en-CA" altLang="en-US" smtClean="0">
                <a:latin typeface="Arial" charset="0"/>
                <a:cs typeface="Arial" charset="0"/>
              </a:rPr>
              <a:t>	Add that adjacent vertex</a:t>
            </a:r>
            <a:r>
              <a:rPr lang="en-CA" altLang="en-US" i="1" smtClean="0">
                <a:latin typeface="Times New Roman" pitchFamily="18" charset="0"/>
                <a:cs typeface="Times New Roman" pitchFamily="18" charset="0"/>
              </a:rPr>
              <a:t> v</a:t>
            </a:r>
            <a:r>
              <a:rPr lang="en-CA" altLang="en-US" baseline="-25000" smtClean="0">
                <a:latin typeface="Times New Roman" pitchFamily="18" charset="0"/>
                <a:cs typeface="Times New Roman" pitchFamily="18" charset="0"/>
              </a:rPr>
              <a:t>2</a:t>
            </a:r>
            <a:r>
              <a:rPr lang="en-CA" altLang="en-US" smtClean="0">
                <a:latin typeface="Arial" charset="0"/>
                <a:cs typeface="Arial" charset="0"/>
              </a:rPr>
              <a:t> that has a connecting edge </a:t>
            </a:r>
            <a:r>
              <a:rPr lang="en-CA" altLang="en-US" i="1" smtClean="0">
                <a:latin typeface="Times New Roman" pitchFamily="18" charset="0"/>
                <a:cs typeface="Times New Roman" pitchFamily="18" charset="0"/>
              </a:rPr>
              <a:t>e</a:t>
            </a:r>
            <a:r>
              <a:rPr lang="en-CA" altLang="en-US" baseline="-25000" smtClean="0">
                <a:latin typeface="Times New Roman" pitchFamily="18" charset="0"/>
                <a:cs typeface="Times New Roman" pitchFamily="18" charset="0"/>
              </a:rPr>
              <a:t>1</a:t>
            </a:r>
            <a:r>
              <a:rPr lang="en-CA" altLang="en-US" smtClean="0">
                <a:latin typeface="Arial" charset="0"/>
                <a:cs typeface="Arial" charset="0"/>
              </a:rPr>
              <a:t> of minimum weight</a:t>
            </a:r>
          </a:p>
          <a:p>
            <a:pPr lvl="1"/>
            <a:r>
              <a:rPr lang="en-CA" altLang="en-US" smtClean="0">
                <a:latin typeface="Arial" charset="0"/>
                <a:cs typeface="Arial" charset="0"/>
              </a:rPr>
              <a:t>This forms a minimum spanning tree on our two vertices and </a:t>
            </a:r>
            <a:r>
              <a:rPr lang="en-CA" altLang="en-US" i="1" smtClean="0">
                <a:latin typeface="Times New Roman" pitchFamily="18" charset="0"/>
                <a:cs typeface="Times New Roman" pitchFamily="18" charset="0"/>
              </a:rPr>
              <a:t>e</a:t>
            </a:r>
            <a:r>
              <a:rPr lang="en-CA" altLang="en-US" baseline="-25000" smtClean="0">
                <a:latin typeface="Times New Roman" pitchFamily="18" charset="0"/>
                <a:cs typeface="Times New Roman" pitchFamily="18" charset="0"/>
              </a:rPr>
              <a:t>1</a:t>
            </a:r>
            <a:r>
              <a:rPr lang="en-CA" altLang="en-US" smtClean="0">
                <a:latin typeface="Arial" charset="0"/>
                <a:cs typeface="Arial" charset="0"/>
              </a:rPr>
              <a:t> must be in any minimum spanning tree containing the vertices </a:t>
            </a:r>
            <a:r>
              <a:rPr lang="en-CA" altLang="en-US" i="1" smtClean="0">
                <a:latin typeface="Times New Roman" pitchFamily="18" charset="0"/>
                <a:cs typeface="Times New Roman" pitchFamily="18" charset="0"/>
              </a:rPr>
              <a:t>v</a:t>
            </a:r>
            <a:r>
              <a:rPr lang="en-CA" altLang="en-US" baseline="-25000" smtClean="0">
                <a:latin typeface="Times New Roman" pitchFamily="18" charset="0"/>
                <a:cs typeface="Times New Roman" pitchFamily="18" charset="0"/>
              </a:rPr>
              <a:t>1</a:t>
            </a:r>
            <a:r>
              <a:rPr lang="en-CA" altLang="en-US" smtClean="0">
                <a:latin typeface="Arial" charset="0"/>
                <a:cs typeface="Arial" charset="0"/>
              </a:rPr>
              <a:t> and </a:t>
            </a:r>
            <a:r>
              <a:rPr lang="en-CA" altLang="en-US" i="1" smtClean="0">
                <a:latin typeface="Times New Roman" pitchFamily="18" charset="0"/>
                <a:cs typeface="Times New Roman" pitchFamily="18" charset="0"/>
              </a:rPr>
              <a:t>v</a:t>
            </a:r>
            <a:r>
              <a:rPr lang="en-CA" altLang="en-US" baseline="-25000" smtClean="0">
                <a:latin typeface="Times New Roman" pitchFamily="18" charset="0"/>
                <a:cs typeface="Times New Roman" pitchFamily="18" charset="0"/>
              </a:rPr>
              <a:t>2</a:t>
            </a:r>
            <a:endParaRPr lang="en-CA" altLang="en-US" smtClean="0">
              <a:latin typeface="Arial" charset="0"/>
              <a:cs typeface="Arial" charset="0"/>
            </a:endParaRPr>
          </a:p>
          <a:p>
            <a:pPr lvl="1">
              <a:buFont typeface="Arial" charset="0"/>
              <a:buNone/>
            </a:pPr>
            <a:endParaRPr lang="en-CA" altLang="en-US" smtClean="0">
              <a:latin typeface="Times New Roman" pitchFamily="18" charset="0"/>
              <a:cs typeface="Times New Roman" pitchFamily="18" charset="0"/>
            </a:endParaRPr>
          </a:p>
        </p:txBody>
      </p:sp>
      <p:pic>
        <p:nvPicPr>
          <p:cNvPr id="31748" name="Picture 4" descr="C:\Users\dwharder\Desktop\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141663"/>
            <a:ext cx="38893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6"/>
          <p:cNvSpPr>
            <a:spLocks noChangeArrowheads="1"/>
          </p:cNvSpPr>
          <p:nvPr/>
        </p:nvSpPr>
        <p:spPr bwMode="auto">
          <a:xfrm>
            <a:off x="4211638" y="4746625"/>
            <a:ext cx="403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1</a:t>
            </a:r>
            <a:r>
              <a:rPr lang="en-CA" altLang="en-US" sz="1600"/>
              <a:t> </a:t>
            </a:r>
          </a:p>
        </p:txBody>
      </p:sp>
      <p:sp>
        <p:nvSpPr>
          <p:cNvPr id="31750" name="Rectangle 7"/>
          <p:cNvSpPr>
            <a:spLocks noChangeArrowheads="1"/>
          </p:cNvSpPr>
          <p:nvPr/>
        </p:nvSpPr>
        <p:spPr bwMode="auto">
          <a:xfrm>
            <a:off x="3851275" y="3716338"/>
            <a:ext cx="403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2</a:t>
            </a:r>
            <a:r>
              <a:rPr lang="en-CA" altLang="en-US" sz="1600"/>
              <a:t> </a:t>
            </a:r>
          </a:p>
        </p:txBody>
      </p:sp>
      <p:sp>
        <p:nvSpPr>
          <p:cNvPr id="31751" name="Rectangle 8"/>
          <p:cNvSpPr>
            <a:spLocks noChangeArrowheads="1"/>
          </p:cNvSpPr>
          <p:nvPr/>
        </p:nvSpPr>
        <p:spPr bwMode="auto">
          <a:xfrm>
            <a:off x="4148138" y="4195763"/>
            <a:ext cx="4032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e</a:t>
            </a:r>
            <a:r>
              <a:rPr lang="en-CA" altLang="en-US" sz="1600" baseline="-25000">
                <a:latin typeface="Times New Roman" pitchFamily="18" charset="0"/>
                <a:cs typeface="Times New Roman" pitchFamily="18" charset="0"/>
              </a:rPr>
              <a:t>1</a:t>
            </a:r>
            <a:r>
              <a:rPr lang="en-CA" altLang="en-US" sz="1600"/>
              <a:t> </a:t>
            </a:r>
          </a:p>
        </p:txBody>
      </p:sp>
    </p:spTree>
    <p:extLst>
      <p:ext uri="{BB962C8B-B14F-4D97-AF65-F5344CB8AC3E}">
        <p14:creationId xmlns:p14="http://schemas.microsoft.com/office/powerpoint/2010/main" val="41222349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smtClean="0">
                <a:latin typeface="Arial" charset="0"/>
                <a:cs typeface="Arial" charset="0"/>
              </a:rPr>
              <a:t>Minimum Spanning Trees</a:t>
            </a:r>
          </a:p>
        </p:txBody>
      </p:sp>
      <p:sp>
        <p:nvSpPr>
          <p:cNvPr id="22733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Prim’s algorithm for finding the minimum spanning tree states:</a:t>
            </a:r>
          </a:p>
          <a:p>
            <a:pPr lvl="1"/>
            <a:r>
              <a:rPr lang="en-US" altLang="en-US" smtClean="0">
                <a:latin typeface="Arial" charset="0"/>
                <a:cs typeface="Arial" charset="0"/>
              </a:rPr>
              <a:t>Start with an arbitrary vertex to form a minimum spanning tree on one vertex</a:t>
            </a:r>
          </a:p>
          <a:p>
            <a:pPr lvl="1"/>
            <a:r>
              <a:rPr lang="en-US" altLang="en-US" smtClean="0">
                <a:latin typeface="Arial" charset="0"/>
                <a:cs typeface="Arial" charset="0"/>
              </a:rPr>
              <a:t>At each step, add that vertex </a:t>
            </a:r>
            <a:r>
              <a:rPr lang="en-US" altLang="en-US" i="1" smtClean="0">
                <a:latin typeface="Times New Roman" pitchFamily="18" charset="0"/>
                <a:cs typeface="Times New Roman" pitchFamily="18" charset="0"/>
              </a:rPr>
              <a:t>v</a:t>
            </a:r>
            <a:r>
              <a:rPr lang="en-US" altLang="en-US" smtClean="0">
                <a:latin typeface="Arial" charset="0"/>
                <a:cs typeface="Arial" charset="0"/>
              </a:rPr>
              <a:t> not yet in the minimum spanning tree that has an edge with least weight that connects </a:t>
            </a:r>
            <a:r>
              <a:rPr lang="en-US" altLang="en-US" i="1" smtClean="0">
                <a:latin typeface="Times New Roman" pitchFamily="18" charset="0"/>
                <a:cs typeface="Times New Roman" pitchFamily="18" charset="0"/>
              </a:rPr>
              <a:t>v </a:t>
            </a:r>
            <a:r>
              <a:rPr lang="en-US" altLang="en-US" smtClean="0">
                <a:latin typeface="Arial" charset="0"/>
                <a:cs typeface="Arial" charset="0"/>
              </a:rPr>
              <a:t>to the existing minimum spanning sub-tree</a:t>
            </a:r>
          </a:p>
          <a:p>
            <a:pPr lvl="1"/>
            <a:r>
              <a:rPr lang="en-US" altLang="en-US" smtClean="0">
                <a:latin typeface="Arial" charset="0"/>
                <a:cs typeface="Arial" charset="0"/>
              </a:rPr>
              <a:t>Continue until we have </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 1</a:t>
            </a:r>
            <a:r>
              <a:rPr lang="en-US" altLang="en-US" smtClean="0">
                <a:latin typeface="Arial" charset="0"/>
                <a:cs typeface="Arial" charset="0"/>
              </a:rPr>
              <a:t> edges and </a:t>
            </a:r>
            <a:r>
              <a:rPr lang="en-US" altLang="en-US" i="1" smtClean="0">
                <a:latin typeface="Times New Roman" pitchFamily="18" charset="0"/>
                <a:cs typeface="Times New Roman" pitchFamily="18" charset="0"/>
              </a:rPr>
              <a:t>n</a:t>
            </a:r>
            <a:r>
              <a:rPr lang="en-US" altLang="en-US" smtClean="0">
                <a:latin typeface="Arial" charset="0"/>
                <a:cs typeface="Arial" charset="0"/>
              </a:rPr>
              <a:t> vertices</a:t>
            </a:r>
          </a:p>
          <a:p>
            <a:endParaRPr lang="en-US" altLang="en-US" smtClean="0">
              <a:latin typeface="Arial" charset="0"/>
              <a:cs typeface="Arial" charset="0"/>
            </a:endParaRPr>
          </a:p>
          <a:p>
            <a:pPr>
              <a:buFont typeface="Arial" charset="0"/>
              <a:buNone/>
            </a:pPr>
            <a:r>
              <a:rPr lang="en-US" altLang="en-US" smtClean="0">
                <a:latin typeface="Arial" charset="0"/>
                <a:cs typeface="Arial" charset="0"/>
              </a:rPr>
              <a:t>	Another possibility is Kruskal’s algorithm</a:t>
            </a:r>
          </a:p>
        </p:txBody>
      </p:sp>
    </p:spTree>
    <p:extLst>
      <p:ext uri="{BB962C8B-B14F-4D97-AF65-F5344CB8AC3E}">
        <p14:creationId xmlns:p14="http://schemas.microsoft.com/office/powerpoint/2010/main" val="32679094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733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733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733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273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smtClean="0">
                <a:latin typeface="Arial" charset="0"/>
                <a:cs typeface="Arial" charset="0"/>
              </a:rPr>
              <a:t>Prim’s Algorithm</a:t>
            </a:r>
          </a:p>
        </p:txBody>
      </p:sp>
      <p:sp>
        <p:nvSpPr>
          <p:cNvPr id="23347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Associate with each vertex three items of data:</a:t>
            </a:r>
          </a:p>
          <a:p>
            <a:pPr lvl="1"/>
            <a:r>
              <a:rPr lang="en-US" altLang="en-US" smtClean="0">
                <a:latin typeface="Arial" charset="0"/>
                <a:cs typeface="Arial" charset="0"/>
              </a:rPr>
              <a:t>A Boolean flag indicating if the vertex has been visited,</a:t>
            </a:r>
          </a:p>
          <a:p>
            <a:pPr lvl="1"/>
            <a:r>
              <a:rPr lang="en-US" altLang="en-US" smtClean="0">
                <a:latin typeface="Arial" charset="0"/>
                <a:cs typeface="Arial" charset="0"/>
              </a:rPr>
              <a:t>The minimum distance to the partially constructed tree, and</a:t>
            </a:r>
          </a:p>
          <a:p>
            <a:pPr lvl="1"/>
            <a:r>
              <a:rPr lang="en-US" altLang="en-US" smtClean="0">
                <a:latin typeface="Arial" charset="0"/>
                <a:cs typeface="Arial" charset="0"/>
              </a:rPr>
              <a:t>A pointer to that vertex which will form the parent node in the resulting tree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For example:</a:t>
            </a:r>
          </a:p>
          <a:p>
            <a:pPr lvl="1"/>
            <a:r>
              <a:rPr lang="en-US" altLang="en-US" smtClean="0">
                <a:latin typeface="Arial" charset="0"/>
                <a:cs typeface="Arial" charset="0"/>
              </a:rPr>
              <a:t>Add three member variables to the vertex class</a:t>
            </a:r>
          </a:p>
          <a:p>
            <a:pPr lvl="1"/>
            <a:r>
              <a:rPr lang="en-US" altLang="en-US" smtClean="0">
                <a:latin typeface="Arial" charset="0"/>
                <a:cs typeface="Arial" charset="0"/>
              </a:rPr>
              <a:t>Track three tables</a:t>
            </a:r>
          </a:p>
        </p:txBody>
      </p:sp>
    </p:spTree>
    <p:extLst>
      <p:ext uri="{BB962C8B-B14F-4D97-AF65-F5344CB8AC3E}">
        <p14:creationId xmlns:p14="http://schemas.microsoft.com/office/powerpoint/2010/main" val="4820819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347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34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34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3475">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3475">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334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smtClean="0">
                <a:latin typeface="Arial" charset="0"/>
                <a:cs typeface="Arial" charset="0"/>
              </a:rPr>
              <a:t>Prim’s Algorithm</a:t>
            </a:r>
          </a:p>
        </p:txBody>
      </p:sp>
      <p:sp>
        <p:nvSpPr>
          <p:cNvPr id="28160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Initialization:</a:t>
            </a:r>
          </a:p>
          <a:p>
            <a:pPr lvl="1"/>
            <a:r>
              <a:rPr lang="en-US" altLang="en-US" smtClean="0">
                <a:latin typeface="Arial" charset="0"/>
                <a:cs typeface="Arial" charset="0"/>
              </a:rPr>
              <a:t>Select a root node and set its distance as 0</a:t>
            </a:r>
          </a:p>
          <a:p>
            <a:pPr lvl="1"/>
            <a:r>
              <a:rPr lang="en-US" altLang="en-US" smtClean="0">
                <a:latin typeface="Arial" charset="0"/>
                <a:cs typeface="Arial" charset="0"/>
              </a:rPr>
              <a:t>Set the distance to all other vertices as ∞ </a:t>
            </a:r>
          </a:p>
          <a:p>
            <a:pPr lvl="1"/>
            <a:r>
              <a:rPr lang="en-US" altLang="en-US" smtClean="0">
                <a:latin typeface="Arial" charset="0"/>
                <a:cs typeface="Arial" charset="0"/>
              </a:rPr>
              <a:t>Set all vertices to being unvisited</a:t>
            </a:r>
          </a:p>
          <a:p>
            <a:pPr lvl="1"/>
            <a:r>
              <a:rPr lang="en-US" altLang="en-US" smtClean="0">
                <a:latin typeface="Arial" charset="0"/>
                <a:cs typeface="Arial" charset="0"/>
              </a:rPr>
              <a:t>Set the parent pointer of all vertices to 0</a:t>
            </a:r>
          </a:p>
        </p:txBody>
      </p:sp>
    </p:spTree>
    <p:extLst>
      <p:ext uri="{BB962C8B-B14F-4D97-AF65-F5344CB8AC3E}">
        <p14:creationId xmlns:p14="http://schemas.microsoft.com/office/powerpoint/2010/main" val="25285696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160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160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16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smtClean="0">
                <a:latin typeface="Arial" charset="0"/>
                <a:cs typeface="Arial" charset="0"/>
              </a:rPr>
              <a:t>Prim’s Algorithm</a:t>
            </a:r>
          </a:p>
        </p:txBody>
      </p:sp>
      <p:sp>
        <p:nvSpPr>
          <p:cNvPr id="28262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Iterate while there exists an unvisited vertex with distance &lt; ∞</a:t>
            </a:r>
          </a:p>
          <a:p>
            <a:pPr lvl="1"/>
            <a:r>
              <a:rPr lang="en-US" altLang="en-US" smtClean="0">
                <a:latin typeface="Arial" charset="0"/>
                <a:cs typeface="Arial" charset="0"/>
              </a:rPr>
              <a:t>Select that unvisited vertex with minimum distance</a:t>
            </a:r>
          </a:p>
          <a:p>
            <a:pPr lvl="1"/>
            <a:r>
              <a:rPr lang="en-US" altLang="en-US" smtClean="0">
                <a:latin typeface="Arial" charset="0"/>
                <a:cs typeface="Arial" charset="0"/>
              </a:rPr>
              <a:t>Mark that vertex as having been visited</a:t>
            </a:r>
          </a:p>
          <a:p>
            <a:pPr lvl="1"/>
            <a:r>
              <a:rPr lang="en-US" altLang="en-US" smtClean="0">
                <a:latin typeface="Arial" charset="0"/>
                <a:cs typeface="Arial" charset="0"/>
              </a:rPr>
              <a:t>For each adjacent vertex, if the weight of the connecting edge is less than the current distance to that vertex:</a:t>
            </a:r>
          </a:p>
          <a:p>
            <a:pPr lvl="2"/>
            <a:r>
              <a:rPr lang="en-US" altLang="en-US" smtClean="0">
                <a:latin typeface="Arial" charset="0"/>
                <a:cs typeface="Arial" charset="0"/>
              </a:rPr>
              <a:t>Update the distance to equal the weight of the edge</a:t>
            </a:r>
          </a:p>
          <a:p>
            <a:pPr lvl="2"/>
            <a:r>
              <a:rPr lang="en-US" altLang="en-US" smtClean="0">
                <a:latin typeface="Arial" charset="0"/>
                <a:cs typeface="Arial" charset="0"/>
              </a:rPr>
              <a:t>Set the current vertex as the parent of the adjacent vertex</a:t>
            </a:r>
          </a:p>
          <a:p>
            <a:pPr lvl="1"/>
            <a:endParaRPr lang="en-US" altLang="en-US" smtClean="0">
              <a:latin typeface="Arial" charset="0"/>
              <a:cs typeface="Arial" charset="0"/>
            </a:endParaRPr>
          </a:p>
          <a:p>
            <a:endParaRPr lang="en-US" altLang="en-US" smtClean="0">
              <a:latin typeface="Arial" charset="0"/>
              <a:cs typeface="Arial" charset="0"/>
            </a:endParaRPr>
          </a:p>
        </p:txBody>
      </p:sp>
    </p:spTree>
    <p:extLst>
      <p:ext uri="{BB962C8B-B14F-4D97-AF65-F5344CB8AC3E}">
        <p14:creationId xmlns:p14="http://schemas.microsoft.com/office/powerpoint/2010/main" val="7345262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262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262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262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262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26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smtClean="0">
                <a:latin typeface="Arial" charset="0"/>
                <a:cs typeface="Arial" charset="0"/>
              </a:rPr>
              <a:t>Prim’s Algorithm</a:t>
            </a:r>
          </a:p>
        </p:txBody>
      </p:sp>
      <p:sp>
        <p:nvSpPr>
          <p:cNvPr id="3686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Halting Conditions:</a:t>
            </a:r>
          </a:p>
          <a:p>
            <a:pPr lvl="1"/>
            <a:r>
              <a:rPr lang="en-US" altLang="en-US" smtClean="0">
                <a:latin typeface="Arial" charset="0"/>
                <a:cs typeface="Arial" charset="0"/>
              </a:rPr>
              <a:t>There are no unvisited vertices which have a distance &lt; ∞</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If all vertices have been visited, we have a spanning tree of the entire graph</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If there are vertices with distance ∞, then the graph is not connected and we only have a minimum spanning tree of the connected sub-graph containing the root</a:t>
            </a:r>
          </a:p>
        </p:txBody>
      </p:sp>
    </p:spTree>
    <p:extLst>
      <p:ext uri="{BB962C8B-B14F-4D97-AF65-F5344CB8AC3E}">
        <p14:creationId xmlns:p14="http://schemas.microsoft.com/office/powerpoint/2010/main" val="3020816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This topic covers Prim’s algorithm:</a:t>
            </a:r>
          </a:p>
          <a:p>
            <a:pPr lvl="1"/>
            <a:r>
              <a:rPr lang="en-US" altLang="en-US" dirty="0" smtClean="0">
                <a:latin typeface="Arial" charset="0"/>
                <a:cs typeface="Arial" charset="0"/>
              </a:rPr>
              <a:t>Finding a minimum spanning tree</a:t>
            </a:r>
          </a:p>
          <a:p>
            <a:pPr lvl="1"/>
            <a:r>
              <a:rPr lang="en-US" altLang="en-US" dirty="0" smtClean="0">
                <a:latin typeface="Arial" charset="0"/>
                <a:cs typeface="Arial" charset="0"/>
              </a:rPr>
              <a:t>The idea and the algorithm</a:t>
            </a:r>
          </a:p>
          <a:p>
            <a:pPr lvl="1"/>
            <a:r>
              <a:rPr lang="en-US" altLang="en-US" dirty="0" smtClean="0">
                <a:latin typeface="Arial" charset="0"/>
                <a:cs typeface="Arial" charset="0"/>
              </a:rPr>
              <a:t>An example</a:t>
            </a:r>
          </a:p>
        </p:txBody>
      </p:sp>
    </p:spTree>
    <p:extLst>
      <p:ext uri="{BB962C8B-B14F-4D97-AF65-F5344CB8AC3E}">
        <p14:creationId xmlns:p14="http://schemas.microsoft.com/office/powerpoint/2010/main" val="31611313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8" descr="s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970" y="3799873"/>
            <a:ext cx="244792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2"/>
          <p:cNvSpPr>
            <a:spLocks noGrp="1" noChangeArrowheads="1"/>
          </p:cNvSpPr>
          <p:nvPr>
            <p:ph type="title"/>
          </p:nvPr>
        </p:nvSpPr>
        <p:spPr/>
        <p:txBody>
          <a:bodyPr/>
          <a:lstStyle/>
          <a:p>
            <a:r>
              <a:rPr lang="en-US" altLang="en-US" smtClean="0">
                <a:latin typeface="Arial" charset="0"/>
                <a:cs typeface="Arial" charset="0"/>
              </a:rPr>
              <a:t>Prim’s Algorithm</a:t>
            </a:r>
          </a:p>
        </p:txBody>
      </p:sp>
      <p:sp>
        <p:nvSpPr>
          <p:cNvPr id="37892"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Let us find the minimum spanning tree for the following undirected weighted graph</a:t>
            </a:r>
          </a:p>
        </p:txBody>
      </p:sp>
    </p:spTree>
    <p:extLst>
      <p:ext uri="{BB962C8B-B14F-4D97-AF65-F5344CB8AC3E}">
        <p14:creationId xmlns:p14="http://schemas.microsoft.com/office/powerpoint/2010/main" val="16860583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type="title"/>
          </p:nvPr>
        </p:nvSpPr>
        <p:spPr/>
        <p:txBody>
          <a:bodyPr/>
          <a:lstStyle/>
          <a:p>
            <a:r>
              <a:rPr lang="en-US" altLang="en-US" smtClean="0">
                <a:latin typeface="Arial" charset="0"/>
                <a:cs typeface="Arial" charset="0"/>
              </a:rPr>
              <a:t>Prim’s Algorithm</a:t>
            </a:r>
          </a:p>
        </p:txBody>
      </p:sp>
      <p:sp>
        <p:nvSpPr>
          <p:cNvPr id="38915" name="Rectangle 4"/>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First we set up the appropriate table and initialize it</a:t>
            </a:r>
          </a:p>
        </p:txBody>
      </p:sp>
      <p:graphicFrame>
        <p:nvGraphicFramePr>
          <p:cNvPr id="252012" name="Group 108"/>
          <p:cNvGraphicFramePr>
            <a:graphicFrameLocks noGrp="1"/>
          </p:cNvGraphicFramePr>
          <p:nvPr/>
        </p:nvGraphicFramePr>
        <p:xfrm>
          <a:off x="6300788" y="2781300"/>
          <a:ext cx="2663825" cy="3719509"/>
        </p:xfrm>
        <a:graphic>
          <a:graphicData uri="http://schemas.openxmlformats.org/drawingml/2006/table">
            <a:tbl>
              <a:tblPr/>
              <a:tblGrid>
                <a:gridCol w="431800"/>
                <a:gridCol w="360362"/>
                <a:gridCol w="1008063"/>
                <a:gridCol w="863600"/>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38973" name="Picture 111" descr="s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970" y="3799873"/>
            <a:ext cx="244792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86162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smtClean="0">
                <a:latin typeface="Arial" charset="0"/>
                <a:cs typeface="Arial" charset="0"/>
              </a:rPr>
              <a:t>Prim’s Algorithm</a:t>
            </a:r>
          </a:p>
        </p:txBody>
      </p:sp>
      <p:sp>
        <p:nvSpPr>
          <p:cNvPr id="3993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Visiting vertex 1, we update vertices 2, 4, and 5</a:t>
            </a:r>
          </a:p>
        </p:txBody>
      </p:sp>
      <p:graphicFrame>
        <p:nvGraphicFramePr>
          <p:cNvPr id="241726" name="Group 62"/>
          <p:cNvGraphicFramePr>
            <a:graphicFrameLocks noGrp="1"/>
          </p:cNvGraphicFramePr>
          <p:nvPr/>
        </p:nvGraphicFramePr>
        <p:xfrm>
          <a:off x="6300788" y="2781300"/>
          <a:ext cx="2663825" cy="3719509"/>
        </p:xfrm>
        <a:graphic>
          <a:graphicData uri="http://schemas.openxmlformats.org/drawingml/2006/table">
            <a:tbl>
              <a:tblPr/>
              <a:tblGrid>
                <a:gridCol w="431800"/>
                <a:gridCol w="360362"/>
                <a:gridCol w="1008063"/>
                <a:gridCol w="863600"/>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39997" name="Picture 66" descr="st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57232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6" descr="st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2636838"/>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2"/>
          <p:cNvSpPr>
            <a:spLocks noGrp="1" noChangeArrowheads="1"/>
          </p:cNvSpPr>
          <p:nvPr>
            <p:ph type="title"/>
          </p:nvPr>
        </p:nvSpPr>
        <p:spPr/>
        <p:txBody>
          <a:bodyPr/>
          <a:lstStyle/>
          <a:p>
            <a:r>
              <a:rPr lang="en-US" altLang="en-US" smtClean="0">
                <a:latin typeface="Arial" charset="0"/>
                <a:cs typeface="Arial" charset="0"/>
              </a:rPr>
              <a:t>Prim’s Algorithm</a:t>
            </a:r>
          </a:p>
        </p:txBody>
      </p:sp>
      <p:sp>
        <p:nvSpPr>
          <p:cNvPr id="4096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What these numbers really mean is that at this point, we could extend the trivial tree containing just the root node by one of the three possible children:</a:t>
            </a: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r>
              <a:rPr lang="en-US" altLang="en-US" smtClean="0">
                <a:latin typeface="Arial" charset="0"/>
                <a:cs typeface="Arial" charset="0"/>
              </a:rPr>
              <a:t>	As we wish to find a </a:t>
            </a:r>
            <a:r>
              <a:rPr lang="en-US" altLang="en-US" i="1" smtClean="0">
                <a:latin typeface="Arial" charset="0"/>
                <a:cs typeface="Arial" charset="0"/>
              </a:rPr>
              <a:t>minimum</a:t>
            </a:r>
            <a:r>
              <a:rPr lang="en-US" altLang="en-US" smtClean="0">
                <a:latin typeface="Arial" charset="0"/>
                <a:cs typeface="Arial" charset="0"/>
              </a:rPr>
              <a:t> spanning tree, it makes sense we add that vertex with a connecting edge with least weight</a:t>
            </a:r>
          </a:p>
        </p:txBody>
      </p:sp>
    </p:spTree>
    <p:extLst>
      <p:ext uri="{BB962C8B-B14F-4D97-AF65-F5344CB8AC3E}">
        <p14:creationId xmlns:p14="http://schemas.microsoft.com/office/powerpoint/2010/main" val="15475530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smtClean="0">
                <a:latin typeface="Arial" charset="0"/>
                <a:cs typeface="Arial" charset="0"/>
              </a:rPr>
              <a:t>Prim’s Algorithm</a:t>
            </a:r>
          </a:p>
        </p:txBody>
      </p:sp>
      <p:sp>
        <p:nvSpPr>
          <p:cNvPr id="4198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next unvisited vertex with minimum distance is vertex 4</a:t>
            </a:r>
          </a:p>
          <a:p>
            <a:pPr lvl="1"/>
            <a:r>
              <a:rPr lang="en-US" altLang="en-US" smtClean="0">
                <a:latin typeface="Arial" charset="0"/>
                <a:cs typeface="Arial" charset="0"/>
              </a:rPr>
              <a:t>Update vertices 2, 7, 8</a:t>
            </a:r>
          </a:p>
          <a:p>
            <a:pPr lvl="1"/>
            <a:r>
              <a:rPr lang="en-US" altLang="en-US" smtClean="0">
                <a:latin typeface="Arial" charset="0"/>
                <a:cs typeface="Arial" charset="0"/>
              </a:rPr>
              <a:t>Don’t update vertex 5</a:t>
            </a:r>
          </a:p>
        </p:txBody>
      </p:sp>
      <p:graphicFrame>
        <p:nvGraphicFramePr>
          <p:cNvPr id="249920" name="Group 64"/>
          <p:cNvGraphicFramePr>
            <a:graphicFrameLocks noGrp="1"/>
          </p:cNvGraphicFramePr>
          <p:nvPr/>
        </p:nvGraphicFramePr>
        <p:xfrm>
          <a:off x="6300788" y="2781300"/>
          <a:ext cx="2663825" cy="3719509"/>
        </p:xfrm>
        <a:graphic>
          <a:graphicData uri="http://schemas.openxmlformats.org/drawingml/2006/table">
            <a:tbl>
              <a:tblPr/>
              <a:tblGrid>
                <a:gridCol w="431800"/>
                <a:gridCol w="360362"/>
                <a:gridCol w="1008063"/>
                <a:gridCol w="863600"/>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2045" name="Picture 69" descr="st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32488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5" descr="st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2924175"/>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2"/>
          <p:cNvSpPr>
            <a:spLocks noGrp="1" noChangeArrowheads="1"/>
          </p:cNvSpPr>
          <p:nvPr>
            <p:ph type="title"/>
          </p:nvPr>
        </p:nvSpPr>
        <p:spPr/>
        <p:txBody>
          <a:bodyPr/>
          <a:lstStyle/>
          <a:p>
            <a:r>
              <a:rPr lang="en-US" altLang="en-US" smtClean="0">
                <a:latin typeface="Arial" charset="0"/>
                <a:cs typeface="Arial" charset="0"/>
              </a:rPr>
              <a:t>Prim’s Algorithm</a:t>
            </a:r>
          </a:p>
        </p:txBody>
      </p:sp>
      <p:sp>
        <p:nvSpPr>
          <p:cNvPr id="43012"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Now that we have updated all vertices adjacent to vertex 4, we can extend the tree by adding one of the edges </a:t>
            </a:r>
          </a:p>
          <a:p>
            <a:pPr lvl="1">
              <a:buFontTx/>
              <a:buNone/>
            </a:pPr>
            <a:r>
              <a:rPr lang="en-US" altLang="en-US" smtClean="0">
                <a:latin typeface="Arial" charset="0"/>
                <a:cs typeface="Arial" charset="0"/>
              </a:rPr>
              <a:t>			(1, 5), (4, 2), (4, 7), or (4, 8)</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add that edge with the least</a:t>
            </a:r>
            <a:br>
              <a:rPr lang="en-US" altLang="en-US" smtClean="0">
                <a:latin typeface="Arial" charset="0"/>
                <a:cs typeface="Arial" charset="0"/>
              </a:rPr>
            </a:br>
            <a:r>
              <a:rPr lang="en-US" altLang="en-US" smtClean="0">
                <a:latin typeface="Arial" charset="0"/>
                <a:cs typeface="Arial" charset="0"/>
              </a:rPr>
              <a:t>weight: (4, 2) </a:t>
            </a:r>
          </a:p>
        </p:txBody>
      </p:sp>
    </p:spTree>
    <p:extLst>
      <p:ext uri="{BB962C8B-B14F-4D97-AF65-F5344CB8AC3E}">
        <p14:creationId xmlns:p14="http://schemas.microsoft.com/office/powerpoint/2010/main" val="14053893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smtClean="0">
                <a:latin typeface="Arial" charset="0"/>
                <a:cs typeface="Arial" charset="0"/>
              </a:rPr>
              <a:t>Prim’s Algorithm</a:t>
            </a:r>
          </a:p>
        </p:txBody>
      </p:sp>
      <p:sp>
        <p:nvSpPr>
          <p:cNvPr id="4403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Next visit vertex 2</a:t>
            </a:r>
          </a:p>
          <a:p>
            <a:pPr lvl="1"/>
            <a:r>
              <a:rPr lang="en-US" altLang="en-US" smtClean="0">
                <a:latin typeface="Arial" charset="0"/>
                <a:cs typeface="Arial" charset="0"/>
              </a:rPr>
              <a:t>Update 3, 5, and 6</a:t>
            </a:r>
          </a:p>
        </p:txBody>
      </p:sp>
      <p:graphicFrame>
        <p:nvGraphicFramePr>
          <p:cNvPr id="242751" name="Group 63"/>
          <p:cNvGraphicFramePr>
            <a:graphicFrameLocks noGrp="1"/>
          </p:cNvGraphicFramePr>
          <p:nvPr/>
        </p:nvGraphicFramePr>
        <p:xfrm>
          <a:off x="6300788" y="2781300"/>
          <a:ext cx="2663825" cy="3719509"/>
        </p:xfrm>
        <a:graphic>
          <a:graphicData uri="http://schemas.openxmlformats.org/drawingml/2006/table">
            <a:tbl>
              <a:tblPr/>
              <a:tblGrid>
                <a:gridCol w="431800"/>
                <a:gridCol w="360362"/>
                <a:gridCol w="1008063"/>
                <a:gridCol w="863600"/>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4093" name="Picture 68" descr="s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88839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smtClean="0">
                <a:latin typeface="Arial" charset="0"/>
                <a:cs typeface="Arial" charset="0"/>
              </a:rPr>
              <a:t>Prim’s Algorithm</a:t>
            </a:r>
          </a:p>
        </p:txBody>
      </p:sp>
      <p:sp>
        <p:nvSpPr>
          <p:cNvPr id="4505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Again looking at the shortest edges to each of the vertices adjacent to the current tree, we note that we can add (2, 6) with the least increase in weight</a:t>
            </a:r>
          </a:p>
        </p:txBody>
      </p:sp>
      <p:pic>
        <p:nvPicPr>
          <p:cNvPr id="45060" name="Picture 6" descr="st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70459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smtClean="0">
                <a:latin typeface="Arial" charset="0"/>
                <a:cs typeface="Arial" charset="0"/>
              </a:rPr>
              <a:t>Prim’s Algorithm</a:t>
            </a:r>
          </a:p>
        </p:txBody>
      </p:sp>
      <p:sp>
        <p:nvSpPr>
          <p:cNvPr id="4608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Next, we visit vertex 6:</a:t>
            </a:r>
          </a:p>
          <a:p>
            <a:pPr lvl="1"/>
            <a:r>
              <a:rPr lang="en-US" altLang="en-US" smtClean="0">
                <a:latin typeface="Arial" charset="0"/>
                <a:cs typeface="Arial" charset="0"/>
              </a:rPr>
              <a:t>update vertices 5, 8, and 9</a:t>
            </a:r>
          </a:p>
        </p:txBody>
      </p:sp>
      <p:graphicFrame>
        <p:nvGraphicFramePr>
          <p:cNvPr id="250946" name="Group 66"/>
          <p:cNvGraphicFramePr>
            <a:graphicFrameLocks noGrp="1"/>
          </p:cNvGraphicFramePr>
          <p:nvPr/>
        </p:nvGraphicFramePr>
        <p:xfrm>
          <a:off x="6300788" y="2781300"/>
          <a:ext cx="2663825" cy="3719509"/>
        </p:xfrm>
        <a:graphic>
          <a:graphicData uri="http://schemas.openxmlformats.org/drawingml/2006/table">
            <a:tbl>
              <a:tblPr/>
              <a:tblGrid>
                <a:gridCol w="431800"/>
                <a:gridCol w="360362"/>
                <a:gridCol w="1008063"/>
                <a:gridCol w="863600"/>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6141" name="Picture 70" descr="st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59402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smtClean="0">
                <a:latin typeface="Arial" charset="0"/>
                <a:cs typeface="Arial" charset="0"/>
              </a:rPr>
              <a:t>Prim’s Algorithm</a:t>
            </a:r>
          </a:p>
        </p:txBody>
      </p:sp>
      <p:sp>
        <p:nvSpPr>
          <p:cNvPr id="4710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edge with least weight is (2, 3)</a:t>
            </a:r>
          </a:p>
          <a:p>
            <a:pPr lvl="1"/>
            <a:r>
              <a:rPr lang="en-US" altLang="en-US" smtClean="0">
                <a:latin typeface="Arial" charset="0"/>
                <a:cs typeface="Arial" charset="0"/>
              </a:rPr>
              <a:t>This adds the weight of 2 to the weight minimum spanning tree</a:t>
            </a:r>
          </a:p>
        </p:txBody>
      </p:sp>
      <p:pic>
        <p:nvPicPr>
          <p:cNvPr id="47108" name="Picture 5" descr="st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58223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CA" altLang="en-US" smtClean="0">
                <a:latin typeface="Arial" charset="0"/>
                <a:cs typeface="Arial" charset="0"/>
              </a:rPr>
              <a:t>Strategy</a:t>
            </a:r>
          </a:p>
        </p:txBody>
      </p:sp>
      <p:sp>
        <p:nvSpPr>
          <p:cNvPr id="30723"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a:t>
            </a:r>
            <a:r>
              <a:rPr lang="en-CA" altLang="en-US" dirty="0" smtClean="0">
                <a:latin typeface="Arial" charset="0"/>
                <a:cs typeface="Arial" charset="0"/>
              </a:rPr>
              <a:t>Suppose we take a vertex </a:t>
            </a:r>
            <a:endParaRPr lang="en-CA" altLang="en-US" dirty="0" smtClean="0">
              <a:latin typeface="Arial" charset="0"/>
              <a:cs typeface="Arial" charset="0"/>
            </a:endParaRPr>
          </a:p>
          <a:p>
            <a:pPr lvl="1"/>
            <a:r>
              <a:rPr lang="en-CA" altLang="en-US" dirty="0" smtClean="0">
                <a:latin typeface="Arial" charset="0"/>
                <a:cs typeface="Arial" charset="0"/>
              </a:rPr>
              <a:t>Given a single vertex </a:t>
            </a:r>
            <a:r>
              <a:rPr lang="en-CA" altLang="en-US" i="1" dirty="0" smtClean="0">
                <a:latin typeface="Times New Roman" pitchFamily="18" charset="0"/>
                <a:cs typeface="Times New Roman" pitchFamily="18" charset="0"/>
              </a:rPr>
              <a:t>e</a:t>
            </a:r>
            <a:r>
              <a:rPr lang="en-CA" altLang="en-US" baseline="-25000" dirty="0" smtClean="0">
                <a:latin typeface="Times New Roman" pitchFamily="18" charset="0"/>
                <a:cs typeface="Times New Roman" pitchFamily="18" charset="0"/>
              </a:rPr>
              <a:t>1</a:t>
            </a:r>
            <a:r>
              <a:rPr lang="en-CA" altLang="en-US" dirty="0" smtClean="0">
                <a:latin typeface="Arial" charset="0"/>
                <a:cs typeface="Arial" charset="0"/>
              </a:rPr>
              <a:t>, it forms a minimum spanning tree on one vertex  </a:t>
            </a:r>
          </a:p>
        </p:txBody>
      </p:sp>
      <p:pic>
        <p:nvPicPr>
          <p:cNvPr id="30724" name="Picture 3" descr="C:\Users\dwharder\Desktop\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141663"/>
            <a:ext cx="38893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Rectangle 9"/>
          <p:cNvSpPr>
            <a:spLocks noChangeArrowheads="1"/>
          </p:cNvSpPr>
          <p:nvPr/>
        </p:nvSpPr>
        <p:spPr bwMode="auto">
          <a:xfrm>
            <a:off x="4211638" y="4746625"/>
            <a:ext cx="403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1</a:t>
            </a:r>
            <a:r>
              <a:rPr lang="en-CA" altLang="en-US" sz="1600"/>
              <a:t> </a:t>
            </a:r>
          </a:p>
        </p:txBody>
      </p:sp>
    </p:spTree>
    <p:extLst>
      <p:ext uri="{BB962C8B-B14F-4D97-AF65-F5344CB8AC3E}">
        <p14:creationId xmlns:p14="http://schemas.microsoft.com/office/powerpoint/2010/main" val="24861173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Next, we visit vertex 3 and update 5</a:t>
            </a:r>
          </a:p>
        </p:txBody>
      </p:sp>
      <p:sp>
        <p:nvSpPr>
          <p:cNvPr id="48131" name="Rectangle 2"/>
          <p:cNvSpPr>
            <a:spLocks noGrp="1" noChangeArrowheads="1"/>
          </p:cNvSpPr>
          <p:nvPr>
            <p:ph type="title"/>
          </p:nvPr>
        </p:nvSpPr>
        <p:spPr/>
        <p:txBody>
          <a:bodyPr/>
          <a:lstStyle/>
          <a:p>
            <a:r>
              <a:rPr lang="en-US" altLang="en-US" smtClean="0">
                <a:latin typeface="Arial" charset="0"/>
                <a:cs typeface="Arial" charset="0"/>
              </a:rPr>
              <a:t>Prim’s Algorithm</a:t>
            </a:r>
          </a:p>
        </p:txBody>
      </p:sp>
      <p:graphicFrame>
        <p:nvGraphicFramePr>
          <p:cNvPr id="243778" name="Group 66"/>
          <p:cNvGraphicFramePr>
            <a:graphicFrameLocks noGrp="1"/>
          </p:cNvGraphicFramePr>
          <p:nvPr/>
        </p:nvGraphicFramePr>
        <p:xfrm>
          <a:off x="6300788" y="2781300"/>
          <a:ext cx="2663825" cy="3719509"/>
        </p:xfrm>
        <a:graphic>
          <a:graphicData uri="http://schemas.openxmlformats.org/drawingml/2006/table">
            <a:tbl>
              <a:tblPr/>
              <a:tblGrid>
                <a:gridCol w="431800"/>
                <a:gridCol w="360362"/>
                <a:gridCol w="1008063"/>
                <a:gridCol w="863600"/>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8189" name="Picture 69" descr="st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12320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smtClean="0">
                <a:latin typeface="Arial" charset="0"/>
                <a:cs typeface="Arial" charset="0"/>
              </a:rPr>
              <a:t>Prim’s Algorithm</a:t>
            </a:r>
          </a:p>
        </p:txBody>
      </p:sp>
      <p:sp>
        <p:nvSpPr>
          <p:cNvPr id="4915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At this point, we can extend the tree by adding the edge (3, 5)</a:t>
            </a:r>
          </a:p>
        </p:txBody>
      </p:sp>
      <p:pic>
        <p:nvPicPr>
          <p:cNvPr id="49156" name="Picture 5" descr="st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97545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smtClean="0">
                <a:latin typeface="Arial" charset="0"/>
                <a:cs typeface="Arial" charset="0"/>
              </a:rPr>
              <a:t>Prim’s Algorithm</a:t>
            </a:r>
          </a:p>
        </p:txBody>
      </p:sp>
      <p:sp>
        <p:nvSpPr>
          <p:cNvPr id="5017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Visiting vertex 5, we update 7, 8, 9</a:t>
            </a:r>
          </a:p>
        </p:txBody>
      </p:sp>
      <p:graphicFrame>
        <p:nvGraphicFramePr>
          <p:cNvPr id="244800" name="Group 64"/>
          <p:cNvGraphicFramePr>
            <a:graphicFrameLocks noGrp="1"/>
          </p:cNvGraphicFramePr>
          <p:nvPr/>
        </p:nvGraphicFramePr>
        <p:xfrm>
          <a:off x="6300788" y="2781300"/>
          <a:ext cx="2663825" cy="3719509"/>
        </p:xfrm>
        <a:graphic>
          <a:graphicData uri="http://schemas.openxmlformats.org/drawingml/2006/table">
            <a:tbl>
              <a:tblPr/>
              <a:tblGrid>
                <a:gridCol w="431800"/>
                <a:gridCol w="360362"/>
                <a:gridCol w="1008063"/>
                <a:gridCol w="863600"/>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50237" name="Picture 68" descr="st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68902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smtClean="0">
                <a:latin typeface="Arial" charset="0"/>
                <a:cs typeface="Arial" charset="0"/>
              </a:rPr>
              <a:t>Prim’s Algorithm</a:t>
            </a:r>
          </a:p>
        </p:txBody>
      </p:sp>
      <p:sp>
        <p:nvSpPr>
          <p:cNvPr id="5120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At this point, there are three possible edges which we could include which will extend the tree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edge to 8 has the least weight</a:t>
            </a:r>
          </a:p>
        </p:txBody>
      </p:sp>
      <p:pic>
        <p:nvPicPr>
          <p:cNvPr id="51204" name="Picture 5" descr="st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65411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smtClean="0">
                <a:latin typeface="Arial" charset="0"/>
                <a:cs typeface="Arial" charset="0"/>
              </a:rPr>
              <a:t>Prim’s Algorithm</a:t>
            </a:r>
          </a:p>
        </p:txBody>
      </p:sp>
      <p:sp>
        <p:nvSpPr>
          <p:cNvPr id="5222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Visiting vertex 8, we only update vertex 9</a:t>
            </a:r>
          </a:p>
        </p:txBody>
      </p:sp>
      <p:graphicFrame>
        <p:nvGraphicFramePr>
          <p:cNvPr id="245823" name="Group 63"/>
          <p:cNvGraphicFramePr>
            <a:graphicFrameLocks noGrp="1"/>
          </p:cNvGraphicFramePr>
          <p:nvPr/>
        </p:nvGraphicFramePr>
        <p:xfrm>
          <a:off x="6300788" y="2781300"/>
          <a:ext cx="2663825" cy="3719509"/>
        </p:xfrm>
        <a:graphic>
          <a:graphicData uri="http://schemas.openxmlformats.org/drawingml/2006/table">
            <a:tbl>
              <a:tblPr/>
              <a:tblGrid>
                <a:gridCol w="431800"/>
                <a:gridCol w="360362"/>
                <a:gridCol w="1008063"/>
                <a:gridCol w="863600"/>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52285" name="Picture 66" descr="st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10787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smtClean="0">
                <a:latin typeface="Arial" charset="0"/>
                <a:cs typeface="Arial" charset="0"/>
              </a:rPr>
              <a:t>Prim’s Algorithm</a:t>
            </a:r>
          </a:p>
        </p:txBody>
      </p:sp>
      <p:sp>
        <p:nvSpPr>
          <p:cNvPr id="5325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There are no other vertices to update while visiting vertex 9</a:t>
            </a:r>
          </a:p>
        </p:txBody>
      </p:sp>
      <p:graphicFrame>
        <p:nvGraphicFramePr>
          <p:cNvPr id="246847" name="Group 63"/>
          <p:cNvGraphicFramePr>
            <a:graphicFrameLocks noGrp="1"/>
          </p:cNvGraphicFramePr>
          <p:nvPr/>
        </p:nvGraphicFramePr>
        <p:xfrm>
          <a:off x="6300788" y="2781300"/>
          <a:ext cx="2663825" cy="3719509"/>
        </p:xfrm>
        <a:graphic>
          <a:graphicData uri="http://schemas.openxmlformats.org/drawingml/2006/table">
            <a:tbl>
              <a:tblPr/>
              <a:tblGrid>
                <a:gridCol w="431800"/>
                <a:gridCol w="360362"/>
                <a:gridCol w="1008063"/>
                <a:gridCol w="863600"/>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53309" name="Picture 66" descr="st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11315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smtClean="0">
                <a:latin typeface="Arial" charset="0"/>
                <a:cs typeface="Arial" charset="0"/>
              </a:rPr>
              <a:t>Prim’s Algorithm</a:t>
            </a:r>
          </a:p>
        </p:txBody>
      </p:sp>
      <p:sp>
        <p:nvSpPr>
          <p:cNvPr id="5427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And neither are there any vertices to update when visiting vertex 7</a:t>
            </a:r>
          </a:p>
        </p:txBody>
      </p:sp>
      <p:graphicFrame>
        <p:nvGraphicFramePr>
          <p:cNvPr id="247871" name="Group 63"/>
          <p:cNvGraphicFramePr>
            <a:graphicFrameLocks noGrp="1"/>
          </p:cNvGraphicFramePr>
          <p:nvPr/>
        </p:nvGraphicFramePr>
        <p:xfrm>
          <a:off x="6300788" y="2781300"/>
          <a:ext cx="2663825" cy="3719509"/>
        </p:xfrm>
        <a:graphic>
          <a:graphicData uri="http://schemas.openxmlformats.org/drawingml/2006/table">
            <a:tbl>
              <a:tblPr/>
              <a:tblGrid>
                <a:gridCol w="431800"/>
                <a:gridCol w="360362"/>
                <a:gridCol w="1008063"/>
                <a:gridCol w="863600"/>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r>
            </a:tbl>
          </a:graphicData>
        </a:graphic>
      </p:graphicFrame>
      <p:pic>
        <p:nvPicPr>
          <p:cNvPr id="54333" name="Picture 67" descr="st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49781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smtClean="0">
                <a:latin typeface="Arial" charset="0"/>
                <a:cs typeface="Arial" charset="0"/>
              </a:rPr>
              <a:t>Prim’s Algorithm</a:t>
            </a:r>
          </a:p>
        </p:txBody>
      </p:sp>
      <p:sp>
        <p:nvSpPr>
          <p:cNvPr id="5529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At this point, there are no more unvisited vertices, and therefore we are done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If at any point, all remaining vertices had a distance of ∞, this would indicate that the graph is not connected</a:t>
            </a:r>
          </a:p>
          <a:p>
            <a:pPr lvl="1"/>
            <a:r>
              <a:rPr lang="en-US" altLang="en-US" smtClean="0">
                <a:latin typeface="Arial" charset="0"/>
                <a:cs typeface="Arial" charset="0"/>
              </a:rPr>
              <a:t>in this case, the minimum spanning tree would only span one connected sub-graph</a:t>
            </a:r>
          </a:p>
        </p:txBody>
      </p:sp>
    </p:spTree>
    <p:extLst>
      <p:ext uri="{BB962C8B-B14F-4D97-AF65-F5344CB8AC3E}">
        <p14:creationId xmlns:p14="http://schemas.microsoft.com/office/powerpoint/2010/main" val="41874115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smtClean="0">
                <a:latin typeface="Arial" charset="0"/>
                <a:cs typeface="Arial" charset="0"/>
              </a:rPr>
              <a:t>Prim’s Algorithm</a:t>
            </a:r>
          </a:p>
        </p:txBody>
      </p:sp>
      <p:sp>
        <p:nvSpPr>
          <p:cNvPr id="563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Using the parent pointers, we can now construct the minimum spanning tree</a:t>
            </a:r>
          </a:p>
        </p:txBody>
      </p:sp>
      <p:graphicFrame>
        <p:nvGraphicFramePr>
          <p:cNvPr id="248895" name="Group 63"/>
          <p:cNvGraphicFramePr>
            <a:graphicFrameLocks noGrp="1"/>
          </p:cNvGraphicFramePr>
          <p:nvPr/>
        </p:nvGraphicFramePr>
        <p:xfrm>
          <a:off x="6300788" y="2781300"/>
          <a:ext cx="2663825" cy="3719509"/>
        </p:xfrm>
        <a:graphic>
          <a:graphicData uri="http://schemas.openxmlformats.org/drawingml/2006/table">
            <a:tbl>
              <a:tblPr/>
              <a:tblGrid>
                <a:gridCol w="431800"/>
                <a:gridCol w="360362"/>
                <a:gridCol w="1008063"/>
                <a:gridCol w="863600"/>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56381" name="Picture 65" descr="st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96836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smtClean="0">
                <a:latin typeface="Arial" charset="0"/>
                <a:cs typeface="Arial" charset="0"/>
              </a:rPr>
              <a:t>Prim’s Algorithm</a:t>
            </a:r>
          </a:p>
        </p:txBody>
      </p:sp>
      <p:sp>
        <p:nvSpPr>
          <p:cNvPr id="573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To summarize:</a:t>
            </a:r>
          </a:p>
          <a:p>
            <a:pPr lvl="1"/>
            <a:r>
              <a:rPr lang="en-US" altLang="en-US" smtClean="0">
                <a:latin typeface="Arial" charset="0"/>
                <a:cs typeface="Arial" charset="0"/>
              </a:rPr>
              <a:t>we begin with a vertex which represents the root</a:t>
            </a:r>
          </a:p>
          <a:p>
            <a:pPr lvl="1"/>
            <a:r>
              <a:rPr lang="en-US" altLang="en-US" smtClean="0">
                <a:latin typeface="Arial" charset="0"/>
                <a:cs typeface="Arial" charset="0"/>
              </a:rPr>
              <a:t>starting with this trivial tree and iteration, we find the shortest edge which we can add to this already existing tree to expand it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is a reasonably efficient algorithm:  the number of visits to vertices is kept to a minimum</a:t>
            </a:r>
          </a:p>
        </p:txBody>
      </p:sp>
    </p:spTree>
    <p:extLst>
      <p:ext uri="{BB962C8B-B14F-4D97-AF65-F5344CB8AC3E}">
        <p14:creationId xmlns:p14="http://schemas.microsoft.com/office/powerpoint/2010/main" val="19927657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CA" altLang="en-US" smtClean="0">
                <a:latin typeface="Arial" charset="0"/>
                <a:cs typeface="Arial" charset="0"/>
              </a:rPr>
              <a:t>Strategy</a:t>
            </a:r>
          </a:p>
        </p:txBody>
      </p:sp>
      <p:sp>
        <p:nvSpPr>
          <p:cNvPr id="31747" name="Content Placeholder 2"/>
          <p:cNvSpPr>
            <a:spLocks noGrp="1"/>
          </p:cNvSpPr>
          <p:nvPr>
            <p:ph idx="1"/>
          </p:nvPr>
        </p:nvSpPr>
        <p:spPr/>
        <p:txBody>
          <a:bodyPr/>
          <a:lstStyle/>
          <a:p>
            <a:pPr>
              <a:buFont typeface="Arial" charset="0"/>
              <a:buNone/>
            </a:pPr>
            <a:r>
              <a:rPr lang="en-CA" altLang="en-US" smtClean="0">
                <a:latin typeface="Arial" charset="0"/>
                <a:cs typeface="Arial" charset="0"/>
              </a:rPr>
              <a:t>	Add that adjacent vertex</a:t>
            </a:r>
            <a:r>
              <a:rPr lang="en-CA" altLang="en-US" i="1" smtClean="0">
                <a:latin typeface="Times New Roman" pitchFamily="18" charset="0"/>
                <a:cs typeface="Times New Roman" pitchFamily="18" charset="0"/>
              </a:rPr>
              <a:t> v</a:t>
            </a:r>
            <a:r>
              <a:rPr lang="en-CA" altLang="en-US" baseline="-25000" smtClean="0">
                <a:latin typeface="Times New Roman" pitchFamily="18" charset="0"/>
                <a:cs typeface="Times New Roman" pitchFamily="18" charset="0"/>
              </a:rPr>
              <a:t>2</a:t>
            </a:r>
            <a:r>
              <a:rPr lang="en-CA" altLang="en-US" smtClean="0">
                <a:latin typeface="Arial" charset="0"/>
                <a:cs typeface="Arial" charset="0"/>
              </a:rPr>
              <a:t> that has a connecting edge </a:t>
            </a:r>
            <a:r>
              <a:rPr lang="en-CA" altLang="en-US" i="1" smtClean="0">
                <a:latin typeface="Times New Roman" pitchFamily="18" charset="0"/>
                <a:cs typeface="Times New Roman" pitchFamily="18" charset="0"/>
              </a:rPr>
              <a:t>e</a:t>
            </a:r>
            <a:r>
              <a:rPr lang="en-CA" altLang="en-US" baseline="-25000" smtClean="0">
                <a:latin typeface="Times New Roman" pitchFamily="18" charset="0"/>
                <a:cs typeface="Times New Roman" pitchFamily="18" charset="0"/>
              </a:rPr>
              <a:t>1</a:t>
            </a:r>
            <a:r>
              <a:rPr lang="en-CA" altLang="en-US" smtClean="0">
                <a:latin typeface="Arial" charset="0"/>
                <a:cs typeface="Arial" charset="0"/>
              </a:rPr>
              <a:t> of minimum weight</a:t>
            </a:r>
          </a:p>
          <a:p>
            <a:pPr lvl="1"/>
            <a:r>
              <a:rPr lang="en-CA" altLang="en-US" smtClean="0">
                <a:latin typeface="Arial" charset="0"/>
                <a:cs typeface="Arial" charset="0"/>
              </a:rPr>
              <a:t>This forms a minimum spanning tree on our two vertices and </a:t>
            </a:r>
            <a:r>
              <a:rPr lang="en-CA" altLang="en-US" i="1" smtClean="0">
                <a:latin typeface="Times New Roman" pitchFamily="18" charset="0"/>
                <a:cs typeface="Times New Roman" pitchFamily="18" charset="0"/>
              </a:rPr>
              <a:t>e</a:t>
            </a:r>
            <a:r>
              <a:rPr lang="en-CA" altLang="en-US" baseline="-25000" smtClean="0">
                <a:latin typeface="Times New Roman" pitchFamily="18" charset="0"/>
                <a:cs typeface="Times New Roman" pitchFamily="18" charset="0"/>
              </a:rPr>
              <a:t>1</a:t>
            </a:r>
            <a:r>
              <a:rPr lang="en-CA" altLang="en-US" smtClean="0">
                <a:latin typeface="Arial" charset="0"/>
                <a:cs typeface="Arial" charset="0"/>
              </a:rPr>
              <a:t> must be in any minimum spanning tree containing the vertices </a:t>
            </a:r>
            <a:r>
              <a:rPr lang="en-CA" altLang="en-US" i="1" smtClean="0">
                <a:latin typeface="Times New Roman" pitchFamily="18" charset="0"/>
                <a:cs typeface="Times New Roman" pitchFamily="18" charset="0"/>
              </a:rPr>
              <a:t>v</a:t>
            </a:r>
            <a:r>
              <a:rPr lang="en-CA" altLang="en-US" baseline="-25000" smtClean="0">
                <a:latin typeface="Times New Roman" pitchFamily="18" charset="0"/>
                <a:cs typeface="Times New Roman" pitchFamily="18" charset="0"/>
              </a:rPr>
              <a:t>1</a:t>
            </a:r>
            <a:r>
              <a:rPr lang="en-CA" altLang="en-US" smtClean="0">
                <a:latin typeface="Arial" charset="0"/>
                <a:cs typeface="Arial" charset="0"/>
              </a:rPr>
              <a:t> and </a:t>
            </a:r>
            <a:r>
              <a:rPr lang="en-CA" altLang="en-US" i="1" smtClean="0">
                <a:latin typeface="Times New Roman" pitchFamily="18" charset="0"/>
                <a:cs typeface="Times New Roman" pitchFamily="18" charset="0"/>
              </a:rPr>
              <a:t>v</a:t>
            </a:r>
            <a:r>
              <a:rPr lang="en-CA" altLang="en-US" baseline="-25000" smtClean="0">
                <a:latin typeface="Times New Roman" pitchFamily="18" charset="0"/>
                <a:cs typeface="Times New Roman" pitchFamily="18" charset="0"/>
              </a:rPr>
              <a:t>2</a:t>
            </a:r>
            <a:endParaRPr lang="en-CA" altLang="en-US" smtClean="0">
              <a:latin typeface="Arial" charset="0"/>
              <a:cs typeface="Arial" charset="0"/>
            </a:endParaRPr>
          </a:p>
          <a:p>
            <a:pPr lvl="1">
              <a:buFont typeface="Arial" charset="0"/>
              <a:buNone/>
            </a:pPr>
            <a:endParaRPr lang="en-CA" altLang="en-US" smtClean="0">
              <a:latin typeface="Times New Roman" pitchFamily="18" charset="0"/>
              <a:cs typeface="Times New Roman" pitchFamily="18" charset="0"/>
            </a:endParaRPr>
          </a:p>
        </p:txBody>
      </p:sp>
      <p:pic>
        <p:nvPicPr>
          <p:cNvPr id="31748" name="Picture 4" descr="C:\Users\dwharder\Desktop\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141663"/>
            <a:ext cx="38893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6"/>
          <p:cNvSpPr>
            <a:spLocks noChangeArrowheads="1"/>
          </p:cNvSpPr>
          <p:nvPr/>
        </p:nvSpPr>
        <p:spPr bwMode="auto">
          <a:xfrm>
            <a:off x="4211638" y="4746625"/>
            <a:ext cx="403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1</a:t>
            </a:r>
            <a:r>
              <a:rPr lang="en-CA" altLang="en-US" sz="1600"/>
              <a:t> </a:t>
            </a:r>
          </a:p>
        </p:txBody>
      </p:sp>
      <p:sp>
        <p:nvSpPr>
          <p:cNvPr id="31750" name="Rectangle 7"/>
          <p:cNvSpPr>
            <a:spLocks noChangeArrowheads="1"/>
          </p:cNvSpPr>
          <p:nvPr/>
        </p:nvSpPr>
        <p:spPr bwMode="auto">
          <a:xfrm>
            <a:off x="3851275" y="3716338"/>
            <a:ext cx="403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2</a:t>
            </a:r>
            <a:r>
              <a:rPr lang="en-CA" altLang="en-US" sz="1600"/>
              <a:t> </a:t>
            </a:r>
          </a:p>
        </p:txBody>
      </p:sp>
      <p:sp>
        <p:nvSpPr>
          <p:cNvPr id="31751" name="Rectangle 8"/>
          <p:cNvSpPr>
            <a:spLocks noChangeArrowheads="1"/>
          </p:cNvSpPr>
          <p:nvPr/>
        </p:nvSpPr>
        <p:spPr bwMode="auto">
          <a:xfrm>
            <a:off x="4148138" y="4195763"/>
            <a:ext cx="4032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e</a:t>
            </a:r>
            <a:r>
              <a:rPr lang="en-CA" altLang="en-US" sz="1600" baseline="-25000">
                <a:latin typeface="Times New Roman" pitchFamily="18" charset="0"/>
                <a:cs typeface="Times New Roman" pitchFamily="18" charset="0"/>
              </a:rPr>
              <a:t>1</a:t>
            </a:r>
            <a:r>
              <a:rPr lang="en-CA" altLang="en-US" sz="1600"/>
              <a:t> </a:t>
            </a:r>
          </a:p>
        </p:txBody>
      </p:sp>
    </p:spTree>
    <p:extLst>
      <p:ext uri="{BB962C8B-B14F-4D97-AF65-F5344CB8AC3E}">
        <p14:creationId xmlns:p14="http://schemas.microsoft.com/office/powerpoint/2010/main" val="23057905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smtClean="0">
                <a:latin typeface="Arial" charset="0"/>
                <a:cs typeface="Arial" charset="0"/>
              </a:rPr>
              <a:t>Implementation and analysis</a:t>
            </a:r>
            <a:endParaRPr lang="en-US" altLang="en-US" dirty="0" smtClean="0">
              <a:latin typeface="Arial" charset="0"/>
              <a:cs typeface="Arial" charset="0"/>
            </a:endParaRPr>
          </a:p>
        </p:txBody>
      </p:sp>
      <p:sp>
        <p:nvSpPr>
          <p:cNvPr id="65539" name="Rectangle 3"/>
          <p:cNvSpPr>
            <a:spLocks noGrp="1" noChangeArrowheads="1"/>
          </p:cNvSpPr>
          <p:nvPr>
            <p:ph type="body" idx="1"/>
          </p:nvPr>
        </p:nvSpPr>
        <p:spPr/>
        <p:txBody>
          <a:bodyPr/>
          <a:lstStyle/>
          <a:p>
            <a:pPr marL="342900" lvl="1" indent="-342900">
              <a:buNone/>
              <a:defRPr/>
            </a:pPr>
            <a:r>
              <a:rPr lang="en-US" dirty="0" smtClean="0">
                <a:latin typeface="Arial" charset="0"/>
                <a:cs typeface="Arial" charset="0"/>
              </a:rPr>
              <a:t>	</a:t>
            </a:r>
            <a:r>
              <a:rPr lang="en-US" dirty="0" smtClean="0">
                <a:latin typeface="Arial" charset="0"/>
                <a:cs typeface="Arial" charset="0"/>
              </a:rPr>
              <a:t>The initialization requires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smtClean="0">
                <a:latin typeface="Times New Roman" pitchFamily="18" charset="0"/>
                <a:cs typeface="Arial" charset="0"/>
              </a:rPr>
              <a:t>|) </a:t>
            </a:r>
            <a:r>
              <a:rPr lang="en-US" dirty="0" smtClean="0">
                <a:latin typeface="Arial" charset="0"/>
                <a:cs typeface="Arial" charset="0"/>
              </a:rPr>
              <a:t>memory and run time</a:t>
            </a:r>
          </a:p>
          <a:p>
            <a:pPr marL="342900" lvl="1" indent="-342900">
              <a:buNone/>
              <a:defRPr/>
            </a:pPr>
            <a:endParaRPr lang="en-US" dirty="0">
              <a:latin typeface="Arial" charset="0"/>
              <a:cs typeface="Arial" charset="0"/>
            </a:endParaRPr>
          </a:p>
          <a:p>
            <a:pPr marL="342900" lvl="1" indent="-342900">
              <a:buNone/>
              <a:defRPr/>
            </a:pPr>
            <a:r>
              <a:rPr lang="en-US" dirty="0" smtClean="0">
                <a:latin typeface="Arial" charset="0"/>
                <a:cs typeface="Arial" charset="0"/>
              </a:rPr>
              <a:t>	We iterate </a:t>
            </a:r>
            <a:r>
              <a:rPr lang="en-US" dirty="0">
                <a:latin typeface="Times New Roman" pitchFamily="18" charset="0"/>
                <a:cs typeface="Arial" charset="0"/>
              </a:rPr>
              <a:t>|</a:t>
            </a:r>
            <a:r>
              <a:rPr lang="en-US" i="1" dirty="0">
                <a:latin typeface="Times New Roman" pitchFamily="18" charset="0"/>
                <a:cs typeface="Arial" charset="0"/>
              </a:rPr>
              <a:t>V</a:t>
            </a:r>
            <a:r>
              <a:rPr lang="en-US" dirty="0" smtClean="0">
                <a:latin typeface="Times New Roman" pitchFamily="18" charset="0"/>
                <a:cs typeface="Arial" charset="0"/>
              </a:rPr>
              <a:t>| – 1 </a:t>
            </a:r>
            <a:r>
              <a:rPr lang="en-US" dirty="0" smtClean="0">
                <a:latin typeface="Arial" charset="0"/>
                <a:cs typeface="Arial" charset="0"/>
              </a:rPr>
              <a:t> times, each time finding the </a:t>
            </a:r>
            <a:r>
              <a:rPr lang="en-US" i="1" dirty="0" smtClean="0">
                <a:latin typeface="Arial" charset="0"/>
                <a:cs typeface="Arial" charset="0"/>
              </a:rPr>
              <a:t>closest </a:t>
            </a:r>
            <a:r>
              <a:rPr lang="en-US" dirty="0" smtClean="0">
                <a:latin typeface="Arial" charset="0"/>
                <a:cs typeface="Arial" charset="0"/>
              </a:rPr>
              <a:t>vertex</a:t>
            </a:r>
          </a:p>
          <a:p>
            <a:pPr lvl="1">
              <a:defRPr/>
            </a:pPr>
            <a:r>
              <a:rPr lang="en-US" dirty="0" smtClean="0">
                <a:solidFill>
                  <a:prstClr val="black"/>
                </a:solidFill>
                <a:latin typeface="Arial" charset="0"/>
                <a:cs typeface="Arial" charset="0"/>
              </a:rPr>
              <a:t>Iterating through the table requires is </a:t>
            </a:r>
            <a:r>
              <a:rPr lang="en-US" dirty="0">
                <a:latin typeface="Symbol" pitchFamily="18" charset="2"/>
                <a:cs typeface="Arial" charset="0"/>
              </a:rPr>
              <a:t>Q</a:t>
            </a:r>
            <a:r>
              <a:rPr lang="en-US" dirty="0" smtClean="0">
                <a:solidFill>
                  <a:prstClr val="black"/>
                </a:solidFill>
                <a:latin typeface="Times New Roman" pitchFamily="18" charset="0"/>
                <a:cs typeface="Arial" charset="0"/>
              </a:rPr>
              <a:t>(|</a:t>
            </a:r>
            <a:r>
              <a:rPr lang="en-US" i="1" dirty="0" smtClean="0">
                <a:solidFill>
                  <a:prstClr val="black"/>
                </a:solidFill>
                <a:latin typeface="Times New Roman" pitchFamily="18" charset="0"/>
                <a:cs typeface="Arial" charset="0"/>
              </a:rPr>
              <a:t>V</a:t>
            </a:r>
            <a:r>
              <a:rPr lang="en-US" dirty="0" smtClean="0">
                <a:solidFill>
                  <a:prstClr val="black"/>
                </a:solidFill>
                <a:latin typeface="Times New Roman" pitchFamily="18" charset="0"/>
                <a:cs typeface="Arial" charset="0"/>
              </a:rPr>
              <a:t>|)</a:t>
            </a:r>
            <a:r>
              <a:rPr lang="en-US" dirty="0" smtClean="0">
                <a:latin typeface="Arial" charset="0"/>
                <a:cs typeface="Arial" charset="0"/>
              </a:rPr>
              <a:t> time</a:t>
            </a:r>
          </a:p>
          <a:p>
            <a:pPr lvl="1">
              <a:defRPr/>
            </a:pPr>
            <a:r>
              <a:rPr lang="en-US" dirty="0" smtClean="0">
                <a:solidFill>
                  <a:prstClr val="black"/>
                </a:solidFill>
                <a:latin typeface="Arial" charset="0"/>
                <a:cs typeface="Arial" charset="0"/>
              </a:rPr>
              <a:t>Each time we find a vertex, we must check all of its neighbors</a:t>
            </a:r>
          </a:p>
          <a:p>
            <a:pPr lvl="1">
              <a:defRPr/>
            </a:pPr>
            <a:r>
              <a:rPr lang="en-US" dirty="0" smtClean="0">
                <a:solidFill>
                  <a:prstClr val="black"/>
                </a:solidFill>
                <a:latin typeface="Arial" charset="0"/>
                <a:cs typeface="Arial" charset="0"/>
              </a:rPr>
              <a:t>With an adjacency matrix, the run time is </a:t>
            </a:r>
            <a:r>
              <a:rPr lang="en-US" dirty="0" smtClean="0">
                <a:latin typeface="Symbol" pitchFamily="18" charset="2"/>
                <a:cs typeface="Arial" charset="0"/>
              </a:rPr>
              <a:t>Q</a:t>
            </a:r>
            <a:r>
              <a:rPr lang="en-US" dirty="0" smtClean="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smtClean="0">
                <a:solidFill>
                  <a:prstClr val="black"/>
                </a:solidFill>
                <a:latin typeface="Times New Roman" pitchFamily="18" charset="0"/>
                <a:cs typeface="Arial" charset="0"/>
              </a:rPr>
              <a:t>|</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 + |</a:t>
            </a:r>
            <a:r>
              <a:rPr lang="en-US" i="1" dirty="0">
                <a:solidFill>
                  <a:prstClr val="black"/>
                </a:solidFill>
                <a:latin typeface="Times New Roman" pitchFamily="18" charset="0"/>
                <a:cs typeface="Arial" charset="0"/>
              </a:rPr>
              <a:t>V</a:t>
            </a:r>
            <a:r>
              <a:rPr lang="en-US" dirty="0" smtClean="0">
                <a:solidFill>
                  <a:prstClr val="black"/>
                </a:solidFill>
                <a:latin typeface="Times New Roman" pitchFamily="18" charset="0"/>
                <a:cs typeface="Arial" charset="0"/>
              </a:rPr>
              <a:t>|)) = </a:t>
            </a:r>
            <a:r>
              <a:rPr lang="en-US" dirty="0">
                <a:latin typeface="Symbol" pitchFamily="18" charset="2"/>
                <a:cs typeface="Arial" charset="0"/>
              </a:rPr>
              <a:t>Q</a:t>
            </a:r>
            <a:r>
              <a:rPr lang="en-US" dirty="0">
                <a:solidFill>
                  <a:prstClr val="black"/>
                </a:solidFill>
                <a:latin typeface="Times New Roman" pitchFamily="18" charset="0"/>
                <a:cs typeface="Arial" charset="0"/>
              </a:rPr>
              <a:t>(|</a:t>
            </a:r>
            <a:r>
              <a:rPr lang="en-US" i="1" dirty="0" smtClean="0">
                <a:solidFill>
                  <a:prstClr val="black"/>
                </a:solidFill>
                <a:latin typeface="Times New Roman" pitchFamily="18" charset="0"/>
                <a:cs typeface="Arial" charset="0"/>
              </a:rPr>
              <a:t>V</a:t>
            </a:r>
            <a:r>
              <a:rPr lang="en-US" dirty="0" smtClean="0">
                <a:solidFill>
                  <a:prstClr val="black"/>
                </a:solidFill>
                <a:latin typeface="Times New Roman" pitchFamily="18" charset="0"/>
                <a:cs typeface="Arial" charset="0"/>
              </a:rPr>
              <a:t>|</a:t>
            </a:r>
            <a:r>
              <a:rPr lang="en-US" baseline="30000" dirty="0" smtClean="0">
                <a:solidFill>
                  <a:prstClr val="black"/>
                </a:solidFill>
                <a:latin typeface="Times New Roman" pitchFamily="18" charset="0"/>
                <a:cs typeface="Arial" charset="0"/>
              </a:rPr>
              <a:t>2</a:t>
            </a:r>
            <a:r>
              <a:rPr lang="en-US" dirty="0" smtClean="0">
                <a:solidFill>
                  <a:prstClr val="black"/>
                </a:solidFill>
                <a:latin typeface="Times New Roman" pitchFamily="18" charset="0"/>
                <a:cs typeface="Arial" charset="0"/>
              </a:rPr>
              <a:t>)</a:t>
            </a:r>
          </a:p>
          <a:p>
            <a:pPr lvl="1">
              <a:defRPr/>
            </a:pPr>
            <a:r>
              <a:rPr lang="en-US" dirty="0">
                <a:solidFill>
                  <a:prstClr val="black"/>
                </a:solidFill>
                <a:latin typeface="Arial" charset="0"/>
                <a:cs typeface="Arial" charset="0"/>
              </a:rPr>
              <a:t>With an adjacency </a:t>
            </a:r>
            <a:r>
              <a:rPr lang="en-US" dirty="0" smtClean="0">
                <a:solidFill>
                  <a:prstClr val="black"/>
                </a:solidFill>
                <a:latin typeface="Arial" charset="0"/>
                <a:cs typeface="Arial" charset="0"/>
              </a:rPr>
              <a:t>list, </a:t>
            </a:r>
            <a:r>
              <a:rPr lang="en-US" dirty="0">
                <a:solidFill>
                  <a:prstClr val="black"/>
                </a:solidFill>
                <a:latin typeface="Arial" charset="0"/>
                <a:cs typeface="Arial" charset="0"/>
              </a:rPr>
              <a:t>the run time is </a:t>
            </a:r>
            <a:r>
              <a:rPr lang="en-US" dirty="0" smtClean="0">
                <a:latin typeface="Symbol" pitchFamily="18" charset="2"/>
                <a:cs typeface="Arial" charset="0"/>
              </a:rPr>
              <a:t>Q</a:t>
            </a:r>
            <a:r>
              <a:rPr lang="en-US" dirty="0" smtClean="0">
                <a:solidFill>
                  <a:prstClr val="black"/>
                </a:solidFill>
                <a:latin typeface="Times New Roman" pitchFamily="18" charset="0"/>
                <a:cs typeface="Arial" charset="0"/>
              </a:rPr>
              <a:t>(|</a:t>
            </a:r>
            <a:r>
              <a:rPr lang="en-US" i="1" dirty="0" smtClean="0">
                <a:solidFill>
                  <a:prstClr val="black"/>
                </a:solidFill>
                <a:latin typeface="Times New Roman" pitchFamily="18" charset="0"/>
                <a:cs typeface="Arial" charset="0"/>
              </a:rPr>
              <a:t>V</a:t>
            </a:r>
            <a:r>
              <a:rPr lang="en-US" dirty="0" smtClean="0">
                <a:solidFill>
                  <a:prstClr val="black"/>
                </a:solidFill>
                <a:latin typeface="Times New Roman" pitchFamily="18" charset="0"/>
                <a:cs typeface="Arial" charset="0"/>
              </a:rPr>
              <a:t>|</a:t>
            </a:r>
            <a:r>
              <a:rPr lang="en-US" baseline="30000" dirty="0" smtClean="0">
                <a:solidFill>
                  <a:prstClr val="black"/>
                </a:solidFill>
                <a:latin typeface="Times New Roman" pitchFamily="18" charset="0"/>
                <a:cs typeface="Arial" charset="0"/>
              </a:rPr>
              <a:t>2</a:t>
            </a:r>
            <a:r>
              <a:rPr lang="en-US" dirty="0" smtClean="0">
                <a:solidFill>
                  <a:prstClr val="black"/>
                </a:solidFill>
                <a:latin typeface="Times New Roman" pitchFamily="18" charset="0"/>
                <a:cs typeface="Arial" charset="0"/>
              </a:rPr>
              <a:t> </a:t>
            </a:r>
            <a:r>
              <a:rPr lang="en-US" dirty="0">
                <a:solidFill>
                  <a:prstClr val="black"/>
                </a:solidFill>
                <a:latin typeface="Times New Roman" pitchFamily="18" charset="0"/>
                <a:cs typeface="Arial" charset="0"/>
              </a:rPr>
              <a:t>+ </a:t>
            </a:r>
            <a:r>
              <a:rPr lang="en-US" dirty="0" smtClean="0">
                <a:solidFill>
                  <a:prstClr val="black"/>
                </a:solidFill>
                <a:latin typeface="Times New Roman" pitchFamily="18" charset="0"/>
                <a:cs typeface="Arial" charset="0"/>
              </a:rPr>
              <a:t>|</a:t>
            </a:r>
            <a:r>
              <a:rPr lang="en-US" i="1" dirty="0" smtClean="0">
                <a:solidFill>
                  <a:prstClr val="black"/>
                </a:solidFill>
                <a:latin typeface="Times New Roman" pitchFamily="18" charset="0"/>
                <a:cs typeface="Arial" charset="0"/>
              </a:rPr>
              <a:t>E</a:t>
            </a:r>
            <a:r>
              <a:rPr lang="en-US" dirty="0" smtClean="0">
                <a:solidFill>
                  <a:prstClr val="black"/>
                </a:solidFill>
                <a:latin typeface="Times New Roman" pitchFamily="18" charset="0"/>
                <a:cs typeface="Arial" charset="0"/>
              </a:rPr>
              <a:t>|) </a:t>
            </a:r>
            <a:r>
              <a:rPr lang="en-US" dirty="0">
                <a:solidFill>
                  <a:prstClr val="black"/>
                </a:solidFill>
                <a:latin typeface="Times New Roman" pitchFamily="18" charset="0"/>
                <a:cs typeface="Arial" charset="0"/>
              </a:rPr>
              <a:t>= </a:t>
            </a:r>
            <a:r>
              <a:rPr lang="en-US" dirty="0">
                <a:latin typeface="Symbol" pitchFamily="18" charset="2"/>
                <a:cs typeface="Arial" charset="0"/>
              </a:rPr>
              <a:t>Q</a:t>
            </a:r>
            <a:r>
              <a:rPr lang="en-US" dirty="0">
                <a:solidFill>
                  <a:prstClr val="black"/>
                </a:solidFill>
                <a:latin typeface="Times New Roman" pitchFamily="18" charset="0"/>
                <a:cs typeface="Arial" charset="0"/>
              </a:rPr>
              <a:t>(|</a:t>
            </a:r>
            <a:r>
              <a:rPr lang="en-US" i="1" dirty="0" smtClean="0">
                <a:solidFill>
                  <a:prstClr val="black"/>
                </a:solidFill>
                <a:latin typeface="Times New Roman" pitchFamily="18" charset="0"/>
                <a:cs typeface="Arial" charset="0"/>
              </a:rPr>
              <a:t>V</a:t>
            </a:r>
            <a:r>
              <a:rPr lang="en-US" dirty="0" smtClean="0">
                <a:solidFill>
                  <a:prstClr val="black"/>
                </a:solidFill>
                <a:latin typeface="Times New Roman" pitchFamily="18" charset="0"/>
                <a:cs typeface="Arial" charset="0"/>
              </a:rPr>
              <a:t>|</a:t>
            </a:r>
            <a:r>
              <a:rPr lang="en-US" baseline="30000" dirty="0" smtClean="0">
                <a:solidFill>
                  <a:prstClr val="black"/>
                </a:solidFill>
                <a:latin typeface="Times New Roman" pitchFamily="18" charset="0"/>
                <a:cs typeface="Arial" charset="0"/>
              </a:rPr>
              <a:t>2</a:t>
            </a:r>
            <a:r>
              <a:rPr lang="en-US" dirty="0" smtClean="0">
                <a:solidFill>
                  <a:prstClr val="black"/>
                </a:solidFill>
                <a:latin typeface="Times New Roman" pitchFamily="18" charset="0"/>
                <a:cs typeface="Arial" charset="0"/>
              </a:rPr>
              <a:t>)</a:t>
            </a:r>
            <a:r>
              <a:rPr lang="en-US" dirty="0" smtClean="0">
                <a:solidFill>
                  <a:prstClr val="black"/>
                </a:solidFill>
                <a:latin typeface="Arial" charset="0"/>
                <a:cs typeface="Arial" charset="0"/>
              </a:rPr>
              <a:t> as </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E</a:t>
            </a:r>
            <a:r>
              <a:rPr lang="en-US" dirty="0" smtClean="0">
                <a:solidFill>
                  <a:prstClr val="black"/>
                </a:solidFill>
                <a:latin typeface="Times New Roman" pitchFamily="18" charset="0"/>
                <a:cs typeface="Arial" charset="0"/>
              </a:rPr>
              <a:t>| = O(|</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a:t>
            </a:r>
            <a:endParaRPr lang="en-US" dirty="0">
              <a:solidFill>
                <a:prstClr val="black"/>
              </a:solidFill>
              <a:latin typeface="Arial" charset="0"/>
              <a:cs typeface="Arial" charset="0"/>
            </a:endParaRPr>
          </a:p>
          <a:p>
            <a:pPr lvl="1">
              <a:defRPr/>
            </a:pPr>
            <a:endParaRPr lang="en-US" dirty="0">
              <a:solidFill>
                <a:prstClr val="black"/>
              </a:solidFill>
              <a:latin typeface="Arial" charset="0"/>
              <a:cs typeface="Arial" charset="0"/>
            </a:endParaRPr>
          </a:p>
          <a:p>
            <a:pPr marL="342900" lvl="1" indent="-342900">
              <a:buNone/>
              <a:defRPr/>
            </a:pPr>
            <a:r>
              <a:rPr lang="en-US" dirty="0" smtClean="0">
                <a:latin typeface="Arial" charset="0"/>
                <a:cs typeface="Arial" charset="0"/>
              </a:rPr>
              <a:t>	Can we do better?</a:t>
            </a:r>
          </a:p>
          <a:p>
            <a:pPr lvl="1">
              <a:defRPr/>
            </a:pPr>
            <a:r>
              <a:rPr lang="en-US" dirty="0" smtClean="0">
                <a:solidFill>
                  <a:prstClr val="black"/>
                </a:solidFill>
                <a:latin typeface="Arial" charset="0"/>
                <a:cs typeface="Arial" charset="0"/>
              </a:rPr>
              <a:t>Recall, we only need the shortest edge next</a:t>
            </a:r>
          </a:p>
          <a:p>
            <a:pPr lvl="1">
              <a:defRPr/>
            </a:pPr>
            <a:r>
              <a:rPr lang="en-US" dirty="0" smtClean="0">
                <a:solidFill>
                  <a:prstClr val="black"/>
                </a:solidFill>
                <a:latin typeface="Arial" charset="0"/>
                <a:cs typeface="Arial" charset="0"/>
              </a:rPr>
              <a:t>How about a priority queue?</a:t>
            </a:r>
          </a:p>
          <a:p>
            <a:pPr lvl="2">
              <a:defRPr/>
            </a:pPr>
            <a:r>
              <a:rPr lang="en-US" dirty="0" smtClean="0">
                <a:solidFill>
                  <a:prstClr val="black"/>
                </a:solidFill>
                <a:latin typeface="Arial" charset="0"/>
                <a:cs typeface="Arial" charset="0"/>
              </a:rPr>
              <a:t>Assume we are using a binary heap</a:t>
            </a:r>
          </a:p>
          <a:p>
            <a:pPr lvl="2">
              <a:defRPr/>
            </a:pPr>
            <a:r>
              <a:rPr lang="en-US" dirty="0" smtClean="0">
                <a:solidFill>
                  <a:prstClr val="black"/>
                </a:solidFill>
                <a:latin typeface="Arial" charset="0"/>
                <a:cs typeface="Arial" charset="0"/>
              </a:rPr>
              <a:t>We will have to update the heap structure—this requires additional work</a:t>
            </a:r>
            <a:endParaRPr lang="en-US" dirty="0" smtClean="0">
              <a:latin typeface="Arial" charset="0"/>
              <a:cs typeface="Arial" charset="0"/>
            </a:endParaRPr>
          </a:p>
        </p:txBody>
      </p:sp>
    </p:spTree>
    <p:extLst>
      <p:ext uri="{BB962C8B-B14F-4D97-AF65-F5344CB8AC3E}">
        <p14:creationId xmlns:p14="http://schemas.microsoft.com/office/powerpoint/2010/main" val="41346808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smtClean="0">
                <a:latin typeface="Arial" charset="0"/>
                <a:cs typeface="Arial" charset="0"/>
              </a:rPr>
              <a:t>Implementation and analysis</a:t>
            </a:r>
            <a:endParaRPr lang="en-US" altLang="en-US" dirty="0" smtClean="0">
              <a:latin typeface="Arial" charset="0"/>
              <a:cs typeface="Arial" charset="0"/>
            </a:endParaRPr>
          </a:p>
        </p:txBody>
      </p:sp>
      <p:sp>
        <p:nvSpPr>
          <p:cNvPr id="65539" name="Rectangle 3"/>
          <p:cNvSpPr>
            <a:spLocks noGrp="1" noChangeArrowheads="1"/>
          </p:cNvSpPr>
          <p:nvPr>
            <p:ph type="body" idx="1"/>
          </p:nvPr>
        </p:nvSpPr>
        <p:spPr/>
        <p:txBody>
          <a:bodyPr/>
          <a:lstStyle/>
          <a:p>
            <a:pPr marL="342900" lvl="1" indent="-342900">
              <a:buNone/>
              <a:defRPr/>
            </a:pPr>
            <a:r>
              <a:rPr lang="en-US" dirty="0" smtClean="0">
                <a:latin typeface="Arial" charset="0"/>
                <a:cs typeface="Arial" charset="0"/>
              </a:rPr>
              <a:t>	</a:t>
            </a:r>
            <a:r>
              <a:rPr lang="en-US" dirty="0" smtClean="0">
                <a:latin typeface="Arial" charset="0"/>
                <a:cs typeface="Arial" charset="0"/>
              </a:rPr>
              <a:t>The initialization still requires </a:t>
            </a:r>
            <a:r>
              <a:rPr lang="en-US" dirty="0" smtClean="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smtClean="0">
                <a:latin typeface="Times New Roman" pitchFamily="18" charset="0"/>
                <a:cs typeface="Arial" charset="0"/>
              </a:rPr>
              <a:t>|) </a:t>
            </a:r>
            <a:r>
              <a:rPr lang="en-US" dirty="0" smtClean="0">
                <a:latin typeface="Arial" charset="0"/>
                <a:cs typeface="Arial" charset="0"/>
              </a:rPr>
              <a:t>memory and run time</a:t>
            </a:r>
          </a:p>
          <a:p>
            <a:pPr lvl="1">
              <a:defRPr/>
            </a:pPr>
            <a:r>
              <a:rPr lang="en-US" dirty="0" smtClean="0">
                <a:solidFill>
                  <a:prstClr val="black"/>
                </a:solidFill>
                <a:latin typeface="Arial" charset="0"/>
                <a:cs typeface="Arial" charset="0"/>
              </a:rPr>
              <a:t>The priority queue will also requires </a:t>
            </a:r>
            <a:r>
              <a:rPr lang="en-US" dirty="0">
                <a:latin typeface="Symbol" pitchFamily="18" charset="2"/>
                <a:cs typeface="Arial" charset="0"/>
              </a:rPr>
              <a:t>O</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US" dirty="0" smtClean="0">
                <a:solidFill>
                  <a:prstClr val="black"/>
                </a:solidFill>
                <a:latin typeface="Arial" charset="0"/>
                <a:cs typeface="Arial" charset="0"/>
              </a:rPr>
              <a:t> memory</a:t>
            </a:r>
            <a:endParaRPr lang="en-US" dirty="0">
              <a:solidFill>
                <a:prstClr val="black"/>
              </a:solidFill>
              <a:latin typeface="Arial" charset="0"/>
              <a:cs typeface="Arial" charset="0"/>
            </a:endParaRPr>
          </a:p>
          <a:p>
            <a:pPr marL="342900" lvl="1" indent="-342900">
              <a:buNone/>
              <a:defRPr/>
            </a:pPr>
            <a:endParaRPr lang="en-US" dirty="0" smtClean="0">
              <a:latin typeface="Arial" charset="0"/>
              <a:cs typeface="Arial" charset="0"/>
            </a:endParaRPr>
          </a:p>
          <a:p>
            <a:pPr marL="342900" lvl="1" indent="-342900">
              <a:buNone/>
              <a:defRPr/>
            </a:pPr>
            <a:r>
              <a:rPr lang="en-US" dirty="0" smtClean="0">
                <a:latin typeface="Arial" charset="0"/>
                <a:cs typeface="Arial" charset="0"/>
              </a:rPr>
              <a:t>	We iterate </a:t>
            </a:r>
            <a:r>
              <a:rPr lang="en-US" dirty="0">
                <a:latin typeface="Times New Roman" pitchFamily="18" charset="0"/>
                <a:cs typeface="Arial" charset="0"/>
              </a:rPr>
              <a:t>|</a:t>
            </a:r>
            <a:r>
              <a:rPr lang="en-US" i="1" dirty="0">
                <a:latin typeface="Times New Roman" pitchFamily="18" charset="0"/>
                <a:cs typeface="Arial" charset="0"/>
              </a:rPr>
              <a:t>V</a:t>
            </a:r>
            <a:r>
              <a:rPr lang="en-US" dirty="0" smtClean="0">
                <a:latin typeface="Times New Roman" pitchFamily="18" charset="0"/>
                <a:cs typeface="Arial" charset="0"/>
              </a:rPr>
              <a:t>| – 1 </a:t>
            </a:r>
            <a:r>
              <a:rPr lang="en-US" dirty="0" smtClean="0">
                <a:latin typeface="Arial" charset="0"/>
                <a:cs typeface="Arial" charset="0"/>
              </a:rPr>
              <a:t> times, each time finding the </a:t>
            </a:r>
            <a:r>
              <a:rPr lang="en-US" i="1" dirty="0" smtClean="0">
                <a:latin typeface="Arial" charset="0"/>
                <a:cs typeface="Arial" charset="0"/>
              </a:rPr>
              <a:t>closest </a:t>
            </a:r>
            <a:r>
              <a:rPr lang="en-US" dirty="0" smtClean="0">
                <a:latin typeface="Arial" charset="0"/>
                <a:cs typeface="Arial" charset="0"/>
              </a:rPr>
              <a:t>vertex</a:t>
            </a:r>
          </a:p>
          <a:p>
            <a:pPr lvl="1">
              <a:defRPr/>
            </a:pPr>
            <a:r>
              <a:rPr lang="en-US" dirty="0" smtClean="0">
                <a:solidFill>
                  <a:prstClr val="black"/>
                </a:solidFill>
                <a:latin typeface="Arial" charset="0"/>
                <a:cs typeface="Arial" charset="0"/>
              </a:rPr>
              <a:t>Place the shortest distances into a priority queue</a:t>
            </a:r>
          </a:p>
          <a:p>
            <a:pPr lvl="1">
              <a:defRPr/>
            </a:pPr>
            <a:r>
              <a:rPr lang="en-US" dirty="0" smtClean="0">
                <a:solidFill>
                  <a:prstClr val="black"/>
                </a:solidFill>
                <a:latin typeface="Arial" charset="0"/>
                <a:cs typeface="Arial" charset="0"/>
              </a:rPr>
              <a:t>The size of the priority queue is </a:t>
            </a:r>
            <a:r>
              <a:rPr lang="en-US" dirty="0" smtClean="0">
                <a:latin typeface="Symbol" pitchFamily="18" charset="2"/>
                <a:cs typeface="Arial" charset="0"/>
              </a:rPr>
              <a:t>O</a:t>
            </a:r>
            <a:r>
              <a:rPr lang="en-US" dirty="0" smtClean="0">
                <a:latin typeface="Times New Roman" pitchFamily="18" charset="0"/>
                <a:cs typeface="Times New Roman" pitchFamily="18" charset="0"/>
              </a:rPr>
              <a:t>(</a:t>
            </a:r>
            <a:r>
              <a:rPr lang="en-US" dirty="0" smtClean="0">
                <a:latin typeface="Times New Roman" pitchFamily="18" charset="0"/>
                <a:cs typeface="Arial" charset="0"/>
              </a:rPr>
              <a:t>|</a:t>
            </a:r>
            <a:r>
              <a:rPr lang="en-US" i="1" dirty="0">
                <a:latin typeface="Times New Roman" pitchFamily="18" charset="0"/>
                <a:cs typeface="Arial" charset="0"/>
              </a:rPr>
              <a:t>V</a:t>
            </a:r>
            <a:r>
              <a:rPr lang="en-US" dirty="0" smtClean="0">
                <a:latin typeface="Times New Roman" pitchFamily="18" charset="0"/>
                <a:cs typeface="Arial" charset="0"/>
              </a:rPr>
              <a:t>|)</a:t>
            </a:r>
            <a:endParaRPr lang="en-US" dirty="0" smtClean="0">
              <a:solidFill>
                <a:prstClr val="black"/>
              </a:solidFill>
              <a:latin typeface="Arial" charset="0"/>
              <a:cs typeface="Arial" charset="0"/>
            </a:endParaRPr>
          </a:p>
          <a:p>
            <a:pPr lvl="1">
              <a:defRPr/>
            </a:pPr>
            <a:r>
              <a:rPr lang="en-US" dirty="0" smtClean="0">
                <a:solidFill>
                  <a:prstClr val="black"/>
                </a:solidFill>
                <a:latin typeface="Arial" charset="0"/>
                <a:cs typeface="Arial" charset="0"/>
              </a:rPr>
              <a:t>Thus, the work required for this is </a:t>
            </a:r>
            <a:r>
              <a:rPr lang="en-US" dirty="0" smtClean="0">
                <a:latin typeface="Times New Roman" pitchFamily="18" charset="0"/>
                <a:cs typeface="Times New Roman" pitchFamily="18" charset="0"/>
              </a:rPr>
              <a:t>O(|</a:t>
            </a:r>
            <a:r>
              <a:rPr lang="en-US" i="1" dirty="0">
                <a:latin typeface="Times New Roman" pitchFamily="18" charset="0"/>
                <a:cs typeface="Arial" charset="0"/>
              </a:rPr>
              <a:t>V</a:t>
            </a:r>
            <a:r>
              <a:rPr lang="en-US" dirty="0" smtClean="0">
                <a:latin typeface="Times New Roman" pitchFamily="18" charset="0"/>
                <a:cs typeface="Arial" charset="0"/>
              </a:rPr>
              <a:t>| </a:t>
            </a:r>
            <a:r>
              <a:rPr lang="en-US" dirty="0" err="1" smtClean="0">
                <a:latin typeface="Times New Roman" pitchFamily="18" charset="0"/>
                <a:cs typeface="Arial" charset="0"/>
              </a:rPr>
              <a:t>ln</a:t>
            </a:r>
            <a:r>
              <a:rPr lang="en-US" dirty="0" smtClean="0">
                <a:latin typeface="Times New Roman" pitchFamily="18" charset="0"/>
                <a:cs typeface="Arial" charset="0"/>
              </a:rPr>
              <a:t>(|</a:t>
            </a:r>
            <a:r>
              <a:rPr lang="en-US" i="1" dirty="0" smtClean="0">
                <a:latin typeface="Times New Roman" pitchFamily="18" charset="0"/>
                <a:cs typeface="Arial" charset="0"/>
              </a:rPr>
              <a:t>V</a:t>
            </a:r>
            <a:r>
              <a:rPr lang="en-US" dirty="0" smtClean="0">
                <a:latin typeface="Times New Roman" pitchFamily="18" charset="0"/>
                <a:cs typeface="Arial" charset="0"/>
              </a:rPr>
              <a:t>|))</a:t>
            </a:r>
            <a:endParaRPr lang="en-US" dirty="0" smtClean="0">
              <a:latin typeface="Arial" charset="0"/>
              <a:cs typeface="Arial" charset="0"/>
            </a:endParaRPr>
          </a:p>
          <a:p>
            <a:pPr marL="342900" lvl="1" indent="-342900">
              <a:buNone/>
              <a:defRPr/>
            </a:pPr>
            <a:endParaRPr lang="en-US" dirty="0" smtClean="0">
              <a:latin typeface="Arial" charset="0"/>
              <a:cs typeface="Arial" charset="0"/>
            </a:endParaRPr>
          </a:p>
          <a:p>
            <a:pPr marL="342900" lvl="1" indent="-342900">
              <a:buNone/>
              <a:defRPr/>
            </a:pPr>
            <a:r>
              <a:rPr lang="en-US" dirty="0">
                <a:latin typeface="Arial" charset="0"/>
                <a:cs typeface="Arial" charset="0"/>
              </a:rPr>
              <a:t>	</a:t>
            </a:r>
            <a:r>
              <a:rPr lang="en-US" dirty="0" smtClean="0">
                <a:latin typeface="Arial" charset="0"/>
                <a:cs typeface="Arial" charset="0"/>
              </a:rPr>
              <a:t>Is this all the work that is necessary?</a:t>
            </a:r>
            <a:endParaRPr lang="en-US" dirty="0">
              <a:latin typeface="Arial" charset="0"/>
              <a:cs typeface="Arial" charset="0"/>
            </a:endParaRPr>
          </a:p>
          <a:p>
            <a:pPr lvl="1">
              <a:defRPr/>
            </a:pPr>
            <a:r>
              <a:rPr lang="en-US" dirty="0" smtClean="0">
                <a:solidFill>
                  <a:prstClr val="black"/>
                </a:solidFill>
                <a:latin typeface="Arial" charset="0"/>
                <a:cs typeface="Arial" charset="0"/>
              </a:rPr>
              <a:t>Recall that each edge visited may result in a new edge being pushed to the very top of the heap</a:t>
            </a:r>
            <a:endParaRPr lang="en-US" dirty="0">
              <a:solidFill>
                <a:prstClr val="black"/>
              </a:solidFill>
              <a:latin typeface="Arial" charset="0"/>
              <a:cs typeface="Arial" charset="0"/>
            </a:endParaRPr>
          </a:p>
          <a:p>
            <a:pPr lvl="1">
              <a:defRPr/>
            </a:pPr>
            <a:r>
              <a:rPr lang="en-US" dirty="0" smtClean="0">
                <a:solidFill>
                  <a:prstClr val="black"/>
                </a:solidFill>
                <a:latin typeface="Arial" charset="0"/>
                <a:cs typeface="Arial" charset="0"/>
              </a:rPr>
              <a:t>Thus</a:t>
            </a:r>
            <a:r>
              <a:rPr lang="en-US" dirty="0">
                <a:solidFill>
                  <a:prstClr val="black"/>
                </a:solidFill>
                <a:latin typeface="Arial" charset="0"/>
                <a:cs typeface="Arial" charset="0"/>
              </a:rPr>
              <a:t>, the work required for this is </a:t>
            </a:r>
            <a:r>
              <a:rPr lang="en-US" dirty="0" smtClean="0">
                <a:latin typeface="Times New Roman" pitchFamily="18" charset="0"/>
                <a:cs typeface="Times New Roman" pitchFamily="18" charset="0"/>
              </a:rPr>
              <a:t>O(|</a:t>
            </a:r>
            <a:r>
              <a:rPr lang="en-US" i="1" dirty="0" smtClean="0">
                <a:latin typeface="Times New Roman" pitchFamily="18" charset="0"/>
                <a:cs typeface="Arial" charset="0"/>
              </a:rPr>
              <a:t>E</a:t>
            </a:r>
            <a:r>
              <a:rPr lang="en-US" dirty="0" smtClean="0">
                <a:latin typeface="Times New Roman" pitchFamily="18" charset="0"/>
                <a:cs typeface="Arial" charset="0"/>
              </a:rPr>
              <a:t>| </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smtClean="0">
                <a:latin typeface="Times New Roman" pitchFamily="18" charset="0"/>
                <a:cs typeface="Arial" charset="0"/>
              </a:rPr>
              <a:t>|))</a:t>
            </a:r>
          </a:p>
          <a:p>
            <a:pPr lvl="1">
              <a:defRPr/>
            </a:pPr>
            <a:endParaRPr lang="en-US" dirty="0">
              <a:latin typeface="Times New Roman" pitchFamily="18" charset="0"/>
              <a:cs typeface="Arial" charset="0"/>
            </a:endParaRPr>
          </a:p>
          <a:p>
            <a:pPr marL="342900" lvl="1" indent="-342900">
              <a:buNone/>
              <a:defRPr/>
            </a:pPr>
            <a:r>
              <a:rPr lang="en-US" dirty="0" smtClean="0">
                <a:latin typeface="Arial" charset="0"/>
                <a:cs typeface="Arial" charset="0"/>
              </a:rPr>
              <a:t>	Thus, the total run time is </a:t>
            </a:r>
            <a:r>
              <a:rPr lang="en-US" dirty="0">
                <a:latin typeface="Times New Roman" pitchFamily="18" charset="0"/>
                <a:cs typeface="Times New Roman" pitchFamily="18" charset="0"/>
              </a:rPr>
              <a:t>O</a:t>
            </a:r>
            <a:r>
              <a:rPr lang="en-US" dirty="0" smtClean="0">
                <a:latin typeface="Times New Roman" pitchFamily="18" charset="0"/>
                <a:cs typeface="Times New Roman" pitchFamily="18" charset="0"/>
              </a:rPr>
              <a:t>(|</a:t>
            </a:r>
            <a:r>
              <a:rPr lang="en-US" i="1" dirty="0" smtClean="0">
                <a:latin typeface="Times New Roman" pitchFamily="18" charset="0"/>
                <a:cs typeface="Arial" charset="0"/>
              </a:rPr>
              <a:t>V</a:t>
            </a:r>
            <a:r>
              <a:rPr lang="en-US" dirty="0" smtClean="0">
                <a:latin typeface="Times New Roman" pitchFamily="18" charset="0"/>
                <a:cs typeface="Arial" charset="0"/>
              </a:rPr>
              <a:t>| </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smtClean="0">
                <a:latin typeface="Times New Roman" pitchFamily="18" charset="0"/>
                <a:cs typeface="Arial" charset="0"/>
              </a:rPr>
              <a:t>|) + </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smtClean="0">
                <a:latin typeface="Times New Roman" pitchFamily="18" charset="0"/>
                <a:cs typeface="Arial" charset="0"/>
              </a:rPr>
              <a:t>|)) =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smtClean="0">
                <a:latin typeface="Times New Roman" pitchFamily="18" charset="0"/>
                <a:cs typeface="Arial" charset="0"/>
              </a:rPr>
              <a:t>|))</a:t>
            </a:r>
            <a:endParaRPr lang="en-US" dirty="0">
              <a:latin typeface="Times New Roman" pitchFamily="18" charset="0"/>
              <a:cs typeface="Arial" charset="0"/>
            </a:endParaRPr>
          </a:p>
          <a:p>
            <a:pPr marL="342900" lvl="1" indent="-342900">
              <a:buNone/>
              <a:defRPr/>
            </a:pPr>
            <a:endParaRPr lang="en-US" dirty="0">
              <a:latin typeface="Arial" charset="0"/>
              <a:cs typeface="Arial" charset="0"/>
            </a:endParaRPr>
          </a:p>
        </p:txBody>
      </p:sp>
    </p:spTree>
    <p:extLst>
      <p:ext uri="{BB962C8B-B14F-4D97-AF65-F5344CB8AC3E}">
        <p14:creationId xmlns:p14="http://schemas.microsoft.com/office/powerpoint/2010/main" val="39801060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smtClean="0">
                <a:latin typeface="Arial" charset="0"/>
                <a:cs typeface="Arial" charset="0"/>
              </a:rPr>
              <a:t>Implementation and analysis</a:t>
            </a:r>
            <a:endParaRPr lang="en-US" altLang="en-US" dirty="0" smtClean="0">
              <a:latin typeface="Arial" charset="0"/>
              <a:cs typeface="Arial" charset="0"/>
            </a:endParaRPr>
          </a:p>
        </p:txBody>
      </p:sp>
      <p:sp>
        <p:nvSpPr>
          <p:cNvPr id="65539" name="Rectangle 3"/>
          <p:cNvSpPr>
            <a:spLocks noGrp="1" noChangeArrowheads="1"/>
          </p:cNvSpPr>
          <p:nvPr>
            <p:ph type="body" idx="1"/>
          </p:nvPr>
        </p:nvSpPr>
        <p:spPr/>
        <p:txBody>
          <a:bodyPr/>
          <a:lstStyle/>
          <a:p>
            <a:pPr marL="342900" lvl="1" indent="-342900">
              <a:buNone/>
              <a:defRPr/>
            </a:pPr>
            <a:r>
              <a:rPr lang="en-US" dirty="0" smtClean="0">
                <a:latin typeface="Arial" charset="0"/>
                <a:cs typeface="Arial" charset="0"/>
              </a:rPr>
              <a:t>	</a:t>
            </a:r>
            <a:r>
              <a:rPr lang="en-US" dirty="0" smtClean="0">
                <a:latin typeface="Arial" charset="0"/>
                <a:cs typeface="Arial" charset="0"/>
              </a:rPr>
              <a:t>Here is a worst-case graph if we wer</a:t>
            </a:r>
            <a:r>
              <a:rPr lang="en-US" dirty="0" smtClean="0">
                <a:latin typeface="Arial" charset="0"/>
                <a:cs typeface="Arial" charset="0"/>
              </a:rPr>
              <a:t>e to start with Vertex A</a:t>
            </a:r>
          </a:p>
          <a:p>
            <a:pPr lvl="1">
              <a:defRPr/>
            </a:pPr>
            <a:r>
              <a:rPr lang="en-US" dirty="0" smtClean="0">
                <a:solidFill>
                  <a:prstClr val="black"/>
                </a:solidFill>
                <a:latin typeface="Arial" charset="0"/>
                <a:cs typeface="Arial" charset="0"/>
              </a:rPr>
              <a:t>Assume that the adjacency lists are in order</a:t>
            </a:r>
          </a:p>
          <a:p>
            <a:pPr lvl="1">
              <a:defRPr/>
            </a:pPr>
            <a:r>
              <a:rPr lang="en-US" dirty="0" smtClean="0">
                <a:solidFill>
                  <a:prstClr val="black"/>
                </a:solidFill>
                <a:latin typeface="Arial" charset="0"/>
                <a:cs typeface="Arial" charset="0"/>
              </a:rPr>
              <a:t>Each time, the edge is percolated to the top of the heap</a:t>
            </a:r>
          </a:p>
        </p:txBody>
      </p:sp>
      <p:pic>
        <p:nvPicPr>
          <p:cNvPr id="6146" name="Picture 2" descr="C:\Users\dwharder\Desktop\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2780928"/>
            <a:ext cx="3314700" cy="3170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8535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Implementation and analysis</a:t>
            </a:r>
            <a:endParaRPr lang="en-CA" dirty="0"/>
          </a:p>
        </p:txBody>
      </p:sp>
      <p:sp>
        <p:nvSpPr>
          <p:cNvPr id="3" name="Content Placeholder 2"/>
          <p:cNvSpPr>
            <a:spLocks noGrp="1"/>
          </p:cNvSpPr>
          <p:nvPr>
            <p:ph idx="1"/>
          </p:nvPr>
        </p:nvSpPr>
        <p:spPr/>
        <p:txBody>
          <a:bodyPr/>
          <a:lstStyle/>
          <a:p>
            <a:pPr marL="357188" indent="-357188">
              <a:buNone/>
            </a:pPr>
            <a:r>
              <a:rPr lang="en-CA" dirty="0" smtClean="0"/>
              <a:t>	We could use a different heap structure:</a:t>
            </a:r>
          </a:p>
          <a:p>
            <a:pPr lvl="1"/>
            <a:r>
              <a:rPr lang="en-CA" dirty="0" smtClean="0"/>
              <a:t>A Fibonacci heap is a node-based heap</a:t>
            </a:r>
          </a:p>
          <a:p>
            <a:pPr lvl="1"/>
            <a:r>
              <a:rPr lang="en-CA" dirty="0" smtClean="0"/>
              <a:t>Pop is still </a:t>
            </a:r>
            <a:r>
              <a:rPr lang="en-US" dirty="0" smtClean="0">
                <a:latin typeface="Times New Roman" pitchFamily="18" charset="0"/>
                <a:cs typeface="Times New Roman" pitchFamily="18" charset="0"/>
              </a:rPr>
              <a:t>O(</a:t>
            </a:r>
            <a:r>
              <a:rPr lang="en-US" dirty="0" err="1" smtClean="0">
                <a:latin typeface="Times New Roman" pitchFamily="18" charset="0"/>
                <a:cs typeface="Arial" charset="0"/>
              </a:rPr>
              <a:t>ln</a:t>
            </a:r>
            <a:r>
              <a:rPr lang="en-US" dirty="0" smtClean="0">
                <a:latin typeface="Times New Roman" pitchFamily="18" charset="0"/>
                <a:cs typeface="Arial"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US" dirty="0" smtClean="0">
                <a:latin typeface="Times New Roman" pitchFamily="18" charset="0"/>
                <a:cs typeface="Arial" charset="0"/>
              </a:rPr>
              <a:t>))</a:t>
            </a:r>
            <a:r>
              <a:rPr lang="en-CA" dirty="0" smtClean="0"/>
              <a:t>, but inserting and moving a key is </a:t>
            </a:r>
            <a:r>
              <a:rPr lang="en-US" dirty="0" smtClean="0">
                <a:latin typeface="Symbol" pitchFamily="18" charset="2"/>
                <a:cs typeface="Arial" charset="0"/>
              </a:rPr>
              <a:t>Q</a:t>
            </a:r>
            <a:r>
              <a:rPr lang="en-US" dirty="0" smtClean="0">
                <a:latin typeface="Times New Roman" pitchFamily="18" charset="0"/>
                <a:cs typeface="Times New Roman" pitchFamily="18" charset="0"/>
              </a:rPr>
              <a:t>(</a:t>
            </a:r>
            <a:r>
              <a:rPr lang="en-US" dirty="0" smtClean="0">
                <a:latin typeface="Times New Roman" pitchFamily="18" charset="0"/>
                <a:cs typeface="Arial" charset="0"/>
              </a:rPr>
              <a:t>1)</a:t>
            </a:r>
            <a:endParaRPr lang="en-US" dirty="0" smtClean="0">
              <a:latin typeface="Arial" charset="0"/>
              <a:cs typeface="Arial" charset="0"/>
            </a:endParaRPr>
          </a:p>
          <a:p>
            <a:pPr lvl="1">
              <a:defRPr/>
            </a:pPr>
            <a:r>
              <a:rPr lang="en-US" dirty="0">
                <a:solidFill>
                  <a:prstClr val="black"/>
                </a:solidFill>
                <a:latin typeface="Arial" charset="0"/>
                <a:cs typeface="Arial" charset="0"/>
              </a:rPr>
              <a:t>Thus</a:t>
            </a:r>
            <a:r>
              <a:rPr lang="en-US" dirty="0" smtClean="0">
                <a:solidFill>
                  <a:prstClr val="black"/>
                </a:solidFill>
                <a:latin typeface="Arial" charset="0"/>
                <a:cs typeface="Arial" charset="0"/>
              </a:rPr>
              <a:t>, because we are only calling pop </a:t>
            </a:r>
            <a:r>
              <a:rPr lang="en-US" dirty="0">
                <a:latin typeface="Times New Roman" pitchFamily="18" charset="0"/>
                <a:cs typeface="Arial" charset="0"/>
              </a:rPr>
              <a:t>|</a:t>
            </a:r>
            <a:r>
              <a:rPr lang="en-US" i="1" dirty="0" smtClean="0">
                <a:latin typeface="Times New Roman" pitchFamily="18" charset="0"/>
                <a:cs typeface="Arial" charset="0"/>
              </a:rPr>
              <a:t>V</a:t>
            </a:r>
            <a:r>
              <a:rPr lang="en-US" dirty="0" smtClean="0">
                <a:latin typeface="Times New Roman" pitchFamily="18" charset="0"/>
                <a:cs typeface="Arial" charset="0"/>
              </a:rPr>
              <a:t>| – 1</a:t>
            </a:r>
            <a:r>
              <a:rPr lang="en-US" dirty="0" smtClean="0">
                <a:solidFill>
                  <a:prstClr val="black"/>
                </a:solidFill>
                <a:latin typeface="Arial" charset="0"/>
                <a:cs typeface="Arial" charset="0"/>
              </a:rPr>
              <a:t> times, work </a:t>
            </a:r>
            <a:r>
              <a:rPr lang="en-US" dirty="0">
                <a:solidFill>
                  <a:prstClr val="black"/>
                </a:solidFill>
                <a:latin typeface="Arial" charset="0"/>
                <a:cs typeface="Arial" charset="0"/>
              </a:rPr>
              <a:t>required </a:t>
            </a:r>
            <a:r>
              <a:rPr lang="en-US" dirty="0" smtClean="0">
                <a:solidFill>
                  <a:prstClr val="black"/>
                </a:solidFill>
                <a:latin typeface="Arial" charset="0"/>
                <a:cs typeface="Arial" charset="0"/>
              </a:rPr>
              <a:t>reduces to </a:t>
            </a:r>
            <a:r>
              <a:rPr lang="en-US" dirty="0" smtClean="0">
                <a:latin typeface="Times New Roman" pitchFamily="18" charset="0"/>
                <a:cs typeface="Times New Roman" pitchFamily="18" charset="0"/>
              </a:rPr>
              <a:t>O</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a:t>
            </a:r>
            <a:r>
              <a:rPr lang="en-US" dirty="0" smtClean="0">
                <a:latin typeface="Times New Roman" pitchFamily="18" charset="0"/>
                <a:cs typeface="Arial" charset="0"/>
              </a:rPr>
              <a:t>+ </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US" dirty="0" smtClean="0">
                <a:latin typeface="Times New Roman" pitchFamily="18" charset="0"/>
                <a:cs typeface="Arial" charset="0"/>
              </a:rPr>
              <a:t> </a:t>
            </a:r>
            <a:r>
              <a:rPr lang="en-US" dirty="0" err="1" smtClean="0">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smtClean="0">
                <a:latin typeface="Times New Roman" pitchFamily="18" charset="0"/>
                <a:cs typeface="Arial" charset="0"/>
              </a:rPr>
              <a:t>|))</a:t>
            </a:r>
            <a:endParaRPr lang="en-US" dirty="0" smtClean="0">
              <a:solidFill>
                <a:prstClr val="black"/>
              </a:solidFill>
              <a:latin typeface="Arial" charset="0"/>
              <a:cs typeface="Arial" charset="0"/>
            </a:endParaRPr>
          </a:p>
          <a:p>
            <a:pPr lvl="1">
              <a:defRPr/>
            </a:pPr>
            <a:r>
              <a:rPr lang="en-US" dirty="0" smtClean="0">
                <a:solidFill>
                  <a:prstClr val="black"/>
                </a:solidFill>
                <a:latin typeface="Arial" charset="0"/>
                <a:cs typeface="Arial" charset="0"/>
              </a:rPr>
              <a:t>Thus, the overall run-time is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 |</a:t>
            </a:r>
            <a:r>
              <a:rPr lang="en-US" i="1" dirty="0">
                <a:latin typeface="Times New Roman" pitchFamily="18" charset="0"/>
                <a:cs typeface="Arial" charset="0"/>
              </a:rPr>
              <a:t>V</a:t>
            </a:r>
            <a:r>
              <a:rPr lang="en-US" dirty="0">
                <a:latin typeface="Times New Roman" pitchFamily="18" charset="0"/>
                <a:cs typeface="Arial" charset="0"/>
              </a:rPr>
              <a:t>| </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p>
        </p:txBody>
      </p:sp>
    </p:spTree>
    <p:extLst>
      <p:ext uri="{BB962C8B-B14F-4D97-AF65-F5344CB8AC3E}">
        <p14:creationId xmlns:p14="http://schemas.microsoft.com/office/powerpoint/2010/main" val="35606134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Implementation and analysis</a:t>
            </a:r>
            <a:endParaRPr lang="en-CA" dirty="0"/>
          </a:p>
        </p:txBody>
      </p:sp>
      <p:sp>
        <p:nvSpPr>
          <p:cNvPr id="3" name="Content Placeholder 2"/>
          <p:cNvSpPr>
            <a:spLocks noGrp="1"/>
          </p:cNvSpPr>
          <p:nvPr>
            <p:ph idx="1"/>
          </p:nvPr>
        </p:nvSpPr>
        <p:spPr/>
        <p:txBody>
          <a:bodyPr/>
          <a:lstStyle/>
          <a:p>
            <a:pPr marL="357188" indent="-357188">
              <a:buNone/>
            </a:pPr>
            <a:r>
              <a:rPr lang="en-CA" dirty="0" smtClean="0"/>
              <a:t>	Thus, we have two run times when using</a:t>
            </a:r>
          </a:p>
          <a:p>
            <a:pPr lvl="1"/>
            <a:r>
              <a:rPr lang="en-CA" dirty="0" smtClean="0"/>
              <a:t>A binary heap: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a:t>
            </a:r>
            <a:r>
              <a:rPr lang="en-US" dirty="0" err="1" smtClean="0">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p>
          <a:p>
            <a:pPr lvl="1"/>
            <a:r>
              <a:rPr lang="en-CA" dirty="0" smtClean="0"/>
              <a:t>A Fibonacci heap: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 |</a:t>
            </a:r>
            <a:r>
              <a:rPr lang="en-US" i="1" dirty="0">
                <a:latin typeface="Times New Roman" pitchFamily="18" charset="0"/>
                <a:cs typeface="Arial" charset="0"/>
              </a:rPr>
              <a:t>V</a:t>
            </a:r>
            <a:r>
              <a:rPr lang="en-US" dirty="0">
                <a:latin typeface="Times New Roman" pitchFamily="18" charset="0"/>
                <a:cs typeface="Arial" charset="0"/>
              </a:rPr>
              <a:t>| </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p>
          <a:p>
            <a:pPr lvl="1"/>
            <a:endParaRPr lang="en-CA" dirty="0" smtClean="0"/>
          </a:p>
          <a:p>
            <a:pPr marL="357188" indent="-357188">
              <a:buNone/>
            </a:pPr>
            <a:r>
              <a:rPr lang="en-CA" dirty="0"/>
              <a:t>	</a:t>
            </a:r>
            <a:r>
              <a:rPr lang="en-CA" dirty="0" smtClean="0"/>
              <a:t>Questions:  Which is faster if </a:t>
            </a:r>
            <a:r>
              <a:rPr lang="en-US" dirty="0" smtClean="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a:t>
            </a:r>
            <a:r>
              <a:rPr lang="en-US" dirty="0" smtClean="0">
                <a:latin typeface="Times New Roman" pitchFamily="18" charset="0"/>
                <a:cs typeface="Arial" charset="0"/>
              </a:rPr>
              <a:t>= </a:t>
            </a:r>
            <a:r>
              <a:rPr lang="en-US" dirty="0">
                <a:latin typeface="Symbol" pitchFamily="18" charset="2"/>
                <a:cs typeface="Arial" charset="0"/>
              </a:rPr>
              <a:t>Q</a:t>
            </a:r>
            <a:r>
              <a:rPr lang="en-US" dirty="0" smtClean="0">
                <a:latin typeface="Times New Roman" pitchFamily="18" charset="0"/>
                <a:cs typeface="Times New Roman" pitchFamily="18" charset="0"/>
              </a:rPr>
              <a:t>(</a:t>
            </a:r>
            <a:r>
              <a:rPr lang="en-US" dirty="0" smtClean="0">
                <a:latin typeface="Times New Roman" pitchFamily="18" charset="0"/>
                <a:cs typeface="Arial" charset="0"/>
              </a:rPr>
              <a:t>|</a:t>
            </a:r>
            <a:r>
              <a:rPr lang="en-US" i="1" dirty="0" smtClean="0">
                <a:latin typeface="Times New Roman" pitchFamily="18" charset="0"/>
                <a:cs typeface="Arial" charset="0"/>
              </a:rPr>
              <a:t>V</a:t>
            </a:r>
            <a:r>
              <a:rPr lang="en-US" dirty="0" smtClean="0">
                <a:latin typeface="Times New Roman" pitchFamily="18" charset="0"/>
                <a:cs typeface="Arial" charset="0"/>
              </a:rPr>
              <a:t>|)</a:t>
            </a:r>
            <a:r>
              <a:rPr lang="en-CA" dirty="0" smtClean="0"/>
              <a:t>?   How about if </a:t>
            </a:r>
            <a:r>
              <a:rPr lang="en-US" dirty="0" smtClean="0">
                <a:latin typeface="Times New Roman" pitchFamily="18" charset="0"/>
                <a:cs typeface="Times New Roman" pitchFamily="18" charset="0"/>
              </a:rPr>
              <a:t>|</a:t>
            </a:r>
            <a:r>
              <a:rPr lang="en-US" i="1" dirty="0" smtClean="0">
                <a:latin typeface="Times New Roman" pitchFamily="18" charset="0"/>
                <a:cs typeface="Arial" charset="0"/>
              </a:rPr>
              <a:t>E</a:t>
            </a:r>
            <a:r>
              <a:rPr lang="en-US" dirty="0">
                <a:latin typeface="Times New Roman" pitchFamily="18" charset="0"/>
                <a:cs typeface="Arial" charset="0"/>
              </a:rPr>
              <a:t>| =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smtClean="0">
                <a:latin typeface="Times New Roman" pitchFamily="18" charset="0"/>
                <a:cs typeface="Arial" charset="0"/>
              </a:rPr>
              <a:t>V</a:t>
            </a:r>
            <a:r>
              <a:rPr lang="en-US" dirty="0" smtClean="0">
                <a:latin typeface="Times New Roman" pitchFamily="18" charset="0"/>
                <a:cs typeface="Arial" charset="0"/>
              </a:rPr>
              <a:t>|</a:t>
            </a:r>
            <a:r>
              <a:rPr lang="en-US" baseline="30000" dirty="0" smtClean="0">
                <a:latin typeface="Times New Roman" pitchFamily="18" charset="0"/>
                <a:cs typeface="Arial" charset="0"/>
              </a:rPr>
              <a:t>2</a:t>
            </a:r>
            <a:r>
              <a:rPr lang="en-US" dirty="0" smtClean="0">
                <a:latin typeface="Times New Roman" pitchFamily="18" charset="0"/>
                <a:cs typeface="Arial" charset="0"/>
              </a:rPr>
              <a:t>)</a:t>
            </a:r>
            <a:r>
              <a:rPr lang="en-CA" dirty="0" smtClean="0"/>
              <a:t>?</a:t>
            </a:r>
            <a:endParaRPr lang="en-US" dirty="0">
              <a:solidFill>
                <a:prstClr val="black"/>
              </a:solidFill>
              <a:latin typeface="Arial" charset="0"/>
              <a:cs typeface="Arial" charset="0"/>
            </a:endParaRPr>
          </a:p>
        </p:txBody>
      </p:sp>
    </p:spTree>
    <p:extLst>
      <p:ext uri="{BB962C8B-B14F-4D97-AF65-F5344CB8AC3E}">
        <p14:creationId xmlns:p14="http://schemas.microsoft.com/office/powerpoint/2010/main" val="11139376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6451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have seen an algorithm for finding minimum spanning trees</a:t>
            </a:r>
          </a:p>
          <a:p>
            <a:pPr lvl="1"/>
            <a:r>
              <a:rPr lang="en-US" altLang="en-US" dirty="0" smtClean="0">
                <a:latin typeface="Arial" charset="0"/>
                <a:cs typeface="Arial" charset="0"/>
              </a:rPr>
              <a:t>Start with a trivial minimum spanning tree and grow it</a:t>
            </a:r>
          </a:p>
          <a:p>
            <a:pPr lvl="1"/>
            <a:r>
              <a:rPr lang="en-US" altLang="en-US" dirty="0" smtClean="0">
                <a:latin typeface="Arial" charset="0"/>
                <a:cs typeface="Arial" charset="0"/>
              </a:rPr>
              <a:t>An alternate algorithm, Kruskal’s algorithm, uses a different approach</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Prim’s algorithm finds an edge with least weight which grows an already existing tree</a:t>
            </a:r>
          </a:p>
          <a:p>
            <a:pPr lvl="1"/>
            <a:r>
              <a:rPr lang="en-US" altLang="en-US" dirty="0" smtClean="0">
                <a:latin typeface="Arial" charset="0"/>
                <a:cs typeface="Arial" charset="0"/>
              </a:rPr>
              <a:t>It solves the problem in </a:t>
            </a:r>
            <a:r>
              <a:rPr lang="en-US" altLang="en-US" dirty="0" smtClean="0">
                <a:latin typeface="Times New Roman" pitchFamily="18" charset="0"/>
                <a:cs typeface="Arial" charset="0"/>
              </a:rPr>
              <a:t>O(|E| </a:t>
            </a:r>
            <a:r>
              <a:rPr lang="en-US" altLang="en-US" dirty="0" err="1" smtClean="0">
                <a:latin typeface="Times New Roman" pitchFamily="18" charset="0"/>
                <a:cs typeface="Arial" charset="0"/>
              </a:rPr>
              <a:t>ln</a:t>
            </a:r>
            <a:r>
              <a:rPr lang="en-US" altLang="en-US" dirty="0" smtClean="0">
                <a:latin typeface="Times New Roman" pitchFamily="18" charset="0"/>
                <a:cs typeface="Arial" charset="0"/>
              </a:rPr>
              <a:t>(|</a:t>
            </a:r>
            <a:r>
              <a:rPr lang="en-US" altLang="en-US" dirty="0" smtClean="0">
                <a:latin typeface="Times New Roman" pitchFamily="18" charset="0"/>
                <a:cs typeface="Arial" charset="0"/>
              </a:rPr>
              <a:t>V</a:t>
            </a:r>
            <a:r>
              <a:rPr lang="en-US" altLang="en-US" dirty="0" smtClean="0">
                <a:latin typeface="Times New Roman" pitchFamily="18" charset="0"/>
                <a:cs typeface="Arial" charset="0"/>
              </a:rPr>
              <a:t>|))</a:t>
            </a:r>
            <a:r>
              <a:rPr lang="en-US" altLang="en-US" dirty="0" smtClean="0">
                <a:latin typeface="Arial" charset="0"/>
                <a:cs typeface="Arial" charset="0"/>
              </a:rPr>
              <a:t> </a:t>
            </a:r>
            <a:r>
              <a:rPr lang="en-US" altLang="en-US" dirty="0" smtClean="0">
                <a:latin typeface="Arial" charset="0"/>
                <a:cs typeface="Arial" charset="0"/>
              </a:rPr>
              <a:t>time</a:t>
            </a:r>
          </a:p>
        </p:txBody>
      </p:sp>
    </p:spTree>
    <p:extLst>
      <p:ext uri="{BB962C8B-B14F-4D97-AF65-F5344CB8AC3E}">
        <p14:creationId xmlns:p14="http://schemas.microsoft.com/office/powerpoint/2010/main" val="4858912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a:t>
            </a:r>
            <a:r>
              <a:rPr lang="en-US" sz="1400" dirty="0">
                <a:latin typeface="Arial" charset="0"/>
                <a:cs typeface="Arial" charset="0"/>
              </a:rPr>
              <a:t>http://en.wikipedia.org/wiki/Minimum_spanning_tree</a:t>
            </a:r>
          </a:p>
          <a:p>
            <a:pPr marL="533400" indent="-533400">
              <a:buNone/>
              <a:defRPr/>
            </a:pPr>
            <a:r>
              <a:rPr lang="en-US" sz="1400" dirty="0">
                <a:latin typeface="Arial" charset="0"/>
                <a:cs typeface="Arial" charset="0"/>
              </a:rPr>
              <a:t>	Wikipedia, http://</a:t>
            </a:r>
            <a:r>
              <a:rPr lang="en-US" sz="1400" dirty="0" smtClean="0">
                <a:latin typeface="Arial" charset="0"/>
                <a:cs typeface="Arial" charset="0"/>
              </a:rPr>
              <a:t>en.wikipedia.org/wiki/</a:t>
            </a:r>
            <a:r>
              <a:rPr lang="en-US" sz="1400" dirty="0" err="1" smtClean="0">
                <a:latin typeface="Arial" charset="0"/>
                <a:cs typeface="Arial" charset="0"/>
              </a:rPr>
              <a:t>Prim’s_algorithm</a:t>
            </a:r>
            <a:endParaRPr lang="en-US" sz="1400" dirty="0">
              <a:latin typeface="Arial" charset="0"/>
              <a:cs typeface="Arial" charset="0"/>
            </a:endParaRP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CA" altLang="en-US" smtClean="0">
                <a:latin typeface="Arial" charset="0"/>
                <a:cs typeface="Arial" charset="0"/>
              </a:rPr>
              <a:t>Strategy</a:t>
            </a:r>
            <a:endParaRPr lang="en-US" altLang="en-US" smtClean="0">
              <a:latin typeface="Arial" charset="0"/>
              <a:cs typeface="Arial" charset="0"/>
            </a:endParaRPr>
          </a:p>
        </p:txBody>
      </p:sp>
      <p:sp>
        <p:nvSpPr>
          <p:cNvPr id="2253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Strategy:</a:t>
            </a:r>
          </a:p>
          <a:p>
            <a:pPr lvl="1"/>
            <a:r>
              <a:rPr lang="en-US" altLang="en-US" smtClean="0">
                <a:latin typeface="Arial" charset="0"/>
                <a:cs typeface="Arial" charset="0"/>
              </a:rPr>
              <a:t>Suppose we have a known minimum spanning tree on </a:t>
            </a:r>
            <a:r>
              <a:rPr lang="en-US" altLang="en-US" i="1" smtClean="0">
                <a:latin typeface="Times New Roman" pitchFamily="18" charset="0"/>
                <a:cs typeface="Times New Roman" pitchFamily="18" charset="0"/>
              </a:rPr>
              <a:t>k</a:t>
            </a:r>
            <a:r>
              <a:rPr lang="en-US" altLang="en-US" smtClean="0">
                <a:latin typeface="Times New Roman" pitchFamily="18" charset="0"/>
                <a:cs typeface="Times New Roman" pitchFamily="18" charset="0"/>
              </a:rPr>
              <a:t> &lt; </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a:t>
            </a:r>
            <a:r>
              <a:rPr lang="en-US" altLang="en-US" smtClean="0">
                <a:latin typeface="Arial" charset="0"/>
                <a:cs typeface="Arial" charset="0"/>
              </a:rPr>
              <a:t>vertices</a:t>
            </a:r>
          </a:p>
          <a:p>
            <a:pPr lvl="1"/>
            <a:r>
              <a:rPr lang="en-US" altLang="en-US" smtClean="0">
                <a:latin typeface="Arial" charset="0"/>
                <a:cs typeface="Arial" charset="0"/>
              </a:rPr>
              <a:t>How could we extend this minimum spanning tree?</a:t>
            </a:r>
          </a:p>
        </p:txBody>
      </p:sp>
      <p:pic>
        <p:nvPicPr>
          <p:cNvPr id="22532" name="Picture 2" descr="C:\Users\dwharder\Desktop\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19777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CA" altLang="en-US" smtClean="0">
                <a:latin typeface="Arial" charset="0"/>
                <a:cs typeface="Arial" charset="0"/>
              </a:rPr>
              <a:t>Strategy</a:t>
            </a:r>
          </a:p>
        </p:txBody>
      </p:sp>
      <p:sp>
        <p:nvSpPr>
          <p:cNvPr id="23555" name="Content Placeholder 2"/>
          <p:cNvSpPr>
            <a:spLocks noGrp="1"/>
          </p:cNvSpPr>
          <p:nvPr>
            <p:ph idx="1"/>
          </p:nvPr>
        </p:nvSpPr>
        <p:spPr/>
        <p:txBody>
          <a:bodyPr/>
          <a:lstStyle/>
          <a:p>
            <a:pPr>
              <a:buFont typeface="Arial" charset="0"/>
              <a:buNone/>
            </a:pPr>
            <a:r>
              <a:rPr lang="en-CA" altLang="en-US" smtClean="0">
                <a:latin typeface="Arial" charset="0"/>
                <a:cs typeface="Arial" charset="0"/>
              </a:rPr>
              <a:t>	Add that edge </a:t>
            </a:r>
            <a:r>
              <a:rPr lang="en-CA" altLang="en-US" i="1" smtClean="0">
                <a:latin typeface="Times New Roman" pitchFamily="18" charset="0"/>
                <a:cs typeface="Times New Roman" pitchFamily="18" charset="0"/>
              </a:rPr>
              <a:t>e</a:t>
            </a:r>
            <a:r>
              <a:rPr lang="en-CA" altLang="en-US" i="1" baseline="-25000" smtClean="0">
                <a:latin typeface="Times New Roman" pitchFamily="18" charset="0"/>
                <a:cs typeface="Times New Roman" pitchFamily="18" charset="0"/>
              </a:rPr>
              <a:t>k</a:t>
            </a:r>
            <a:r>
              <a:rPr lang="en-CA" altLang="en-US" smtClean="0">
                <a:latin typeface="Arial" charset="0"/>
                <a:cs typeface="Arial" charset="0"/>
              </a:rPr>
              <a:t> with least weight that connects this minimum spanning tree to a new vertex </a:t>
            </a:r>
            <a:r>
              <a:rPr lang="en-CA" altLang="en-US" i="1" smtClean="0">
                <a:latin typeface="Times New Roman" pitchFamily="18" charset="0"/>
                <a:cs typeface="Times New Roman" pitchFamily="18" charset="0"/>
              </a:rPr>
              <a:t>v</a:t>
            </a:r>
            <a:r>
              <a:rPr lang="en-CA" altLang="en-US" i="1" baseline="-25000" smtClean="0">
                <a:latin typeface="Times New Roman" pitchFamily="18" charset="0"/>
                <a:cs typeface="Times New Roman" pitchFamily="18" charset="0"/>
              </a:rPr>
              <a:t>k</a:t>
            </a:r>
            <a:r>
              <a:rPr lang="en-CA" altLang="en-US" baseline="-25000" smtClean="0">
                <a:latin typeface="Times New Roman" pitchFamily="18" charset="0"/>
                <a:cs typeface="Times New Roman" pitchFamily="18" charset="0"/>
              </a:rPr>
              <a:t> + 1</a:t>
            </a:r>
            <a:endParaRPr lang="en-CA" altLang="en-US" smtClean="0">
              <a:latin typeface="Times New Roman" pitchFamily="18" charset="0"/>
              <a:cs typeface="Times New Roman" pitchFamily="18" charset="0"/>
            </a:endParaRPr>
          </a:p>
          <a:p>
            <a:pPr lvl="1"/>
            <a:r>
              <a:rPr lang="en-CA" altLang="en-US" smtClean="0">
                <a:latin typeface="Arial" charset="0"/>
                <a:cs typeface="Arial" charset="0"/>
              </a:rPr>
              <a:t>This does create a minimum spanning tree on </a:t>
            </a:r>
            <a:r>
              <a:rPr lang="en-CA" altLang="en-US" i="1" smtClean="0">
                <a:latin typeface="Times New Roman" pitchFamily="18" charset="0"/>
                <a:cs typeface="Times New Roman" pitchFamily="18" charset="0"/>
              </a:rPr>
              <a:t>k</a:t>
            </a:r>
            <a:r>
              <a:rPr lang="en-CA" altLang="en-US" smtClean="0">
                <a:latin typeface="Times New Roman" pitchFamily="18" charset="0"/>
                <a:cs typeface="Times New Roman" pitchFamily="18" charset="0"/>
              </a:rPr>
              <a:t> + 1</a:t>
            </a:r>
            <a:r>
              <a:rPr lang="en-CA" altLang="en-US" smtClean="0">
                <a:latin typeface="Arial" charset="0"/>
                <a:cs typeface="Arial" charset="0"/>
              </a:rPr>
              <a:t> nodes—there is no other edge we could add that would connect this vertex</a:t>
            </a:r>
          </a:p>
          <a:p>
            <a:pPr lvl="1"/>
            <a:r>
              <a:rPr lang="en-CA" altLang="en-US" smtClean="0">
                <a:latin typeface="Arial" charset="0"/>
                <a:cs typeface="Arial" charset="0"/>
              </a:rPr>
              <a:t>Does the new edge, however, belong to the minimum spanning tree on all </a:t>
            </a:r>
            <a:r>
              <a:rPr lang="en-CA" altLang="en-US" i="1" smtClean="0">
                <a:latin typeface="Times New Roman" pitchFamily="18" charset="0"/>
                <a:cs typeface="Times New Roman" pitchFamily="18" charset="0"/>
              </a:rPr>
              <a:t>n</a:t>
            </a:r>
            <a:r>
              <a:rPr lang="en-CA" altLang="en-US" smtClean="0">
                <a:latin typeface="Arial" charset="0"/>
                <a:cs typeface="Arial" charset="0"/>
              </a:rPr>
              <a:t> vertices?</a:t>
            </a:r>
          </a:p>
        </p:txBody>
      </p:sp>
      <p:sp>
        <p:nvSpPr>
          <p:cNvPr id="5" name="Oval 4"/>
          <p:cNvSpPr/>
          <p:nvPr/>
        </p:nvSpPr>
        <p:spPr>
          <a:xfrm rot="1977790">
            <a:off x="4511675" y="4089400"/>
            <a:ext cx="215900" cy="5762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pic>
        <p:nvPicPr>
          <p:cNvPr id="23557" name="Picture 7" descr="C:\Users\dwharder\Desktop\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Rectangle 6"/>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3559" name="Rectangle 7"/>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spTree>
    <p:extLst>
      <p:ext uri="{BB962C8B-B14F-4D97-AF65-F5344CB8AC3E}">
        <p14:creationId xmlns:p14="http://schemas.microsoft.com/office/powerpoint/2010/main" val="37403346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CA" altLang="en-US" smtClean="0">
                <a:latin typeface="Arial" charset="0"/>
                <a:cs typeface="Arial" charset="0"/>
              </a:rPr>
              <a:t>Strategy</a:t>
            </a:r>
          </a:p>
        </p:txBody>
      </p:sp>
      <p:sp>
        <p:nvSpPr>
          <p:cNvPr id="24579" name="Content Placeholder 2"/>
          <p:cNvSpPr>
            <a:spLocks noGrp="1"/>
          </p:cNvSpPr>
          <p:nvPr>
            <p:ph idx="1"/>
          </p:nvPr>
        </p:nvSpPr>
        <p:spPr/>
        <p:txBody>
          <a:bodyPr/>
          <a:lstStyle/>
          <a:p>
            <a:pPr>
              <a:buFont typeface="Arial" charset="0"/>
              <a:buNone/>
            </a:pPr>
            <a:r>
              <a:rPr lang="en-CA" altLang="en-US" smtClean="0">
                <a:latin typeface="Arial" charset="0"/>
                <a:cs typeface="Arial" charset="0"/>
              </a:rPr>
              <a:t>	Suppose it does not</a:t>
            </a:r>
          </a:p>
          <a:p>
            <a:pPr lvl="1"/>
            <a:r>
              <a:rPr lang="en-CA" altLang="en-US" smtClean="0">
                <a:latin typeface="Arial" charset="0"/>
                <a:cs typeface="Arial" charset="0"/>
              </a:rPr>
              <a:t>Thus, vertex </a:t>
            </a:r>
            <a:r>
              <a:rPr lang="en-CA" altLang="en-US" i="1" smtClean="0">
                <a:latin typeface="Times New Roman" pitchFamily="18" charset="0"/>
                <a:cs typeface="Times New Roman" pitchFamily="18" charset="0"/>
              </a:rPr>
              <a:t>v</a:t>
            </a:r>
            <a:r>
              <a:rPr lang="en-CA" altLang="en-US" i="1" baseline="-25000" smtClean="0">
                <a:latin typeface="Times New Roman" pitchFamily="18" charset="0"/>
                <a:cs typeface="Times New Roman" pitchFamily="18" charset="0"/>
              </a:rPr>
              <a:t>k</a:t>
            </a:r>
            <a:r>
              <a:rPr lang="en-CA" altLang="en-US" baseline="-25000" smtClean="0">
                <a:latin typeface="Times New Roman" pitchFamily="18" charset="0"/>
                <a:cs typeface="Times New Roman" pitchFamily="18" charset="0"/>
              </a:rPr>
              <a:t> + 1 </a:t>
            </a:r>
            <a:r>
              <a:rPr lang="en-CA" altLang="en-US" smtClean="0">
                <a:latin typeface="Arial" charset="0"/>
                <a:cs typeface="Arial" charset="0"/>
              </a:rPr>
              <a:t>is connected to the minimum spanning tree via another sequence of edges</a:t>
            </a:r>
          </a:p>
        </p:txBody>
      </p:sp>
      <p:pic>
        <p:nvPicPr>
          <p:cNvPr id="24580" name="Picture 6" descr="C:\Users\dwharder\Desktop\v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Rectangle 5"/>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4582" name="Rectangle 6"/>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spTree>
    <p:extLst>
      <p:ext uri="{BB962C8B-B14F-4D97-AF65-F5344CB8AC3E}">
        <p14:creationId xmlns:p14="http://schemas.microsoft.com/office/powerpoint/2010/main" val="37564011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CA" altLang="en-US" smtClean="0">
                <a:latin typeface="Arial" charset="0"/>
                <a:cs typeface="Arial" charset="0"/>
              </a:rPr>
              <a:t>Strategy</a:t>
            </a:r>
          </a:p>
        </p:txBody>
      </p:sp>
      <p:sp>
        <p:nvSpPr>
          <p:cNvPr id="25603" name="Content Placeholder 2"/>
          <p:cNvSpPr>
            <a:spLocks noGrp="1"/>
          </p:cNvSpPr>
          <p:nvPr>
            <p:ph idx="1"/>
          </p:nvPr>
        </p:nvSpPr>
        <p:spPr/>
        <p:txBody>
          <a:bodyPr/>
          <a:lstStyle/>
          <a:p>
            <a:pPr>
              <a:buFont typeface="Arial" charset="0"/>
              <a:buNone/>
            </a:pPr>
            <a:r>
              <a:rPr lang="en-CA" altLang="en-US" smtClean="0">
                <a:latin typeface="Arial" charset="0"/>
                <a:cs typeface="Arial" charset="0"/>
              </a:rPr>
              <a:t>	Because a minimum spanning tree is connected, there must be a path from vertex </a:t>
            </a:r>
            <a:r>
              <a:rPr lang="en-CA" altLang="en-US" i="1" smtClean="0">
                <a:latin typeface="Times New Roman" pitchFamily="18" charset="0"/>
                <a:cs typeface="Times New Roman" pitchFamily="18" charset="0"/>
              </a:rPr>
              <a:t>v</a:t>
            </a:r>
            <a:r>
              <a:rPr lang="en-CA" altLang="en-US" i="1" baseline="-25000" smtClean="0">
                <a:latin typeface="Times New Roman" pitchFamily="18" charset="0"/>
                <a:cs typeface="Times New Roman" pitchFamily="18" charset="0"/>
              </a:rPr>
              <a:t>k</a:t>
            </a:r>
            <a:r>
              <a:rPr lang="en-CA" altLang="en-US" baseline="-25000" smtClean="0">
                <a:latin typeface="Times New Roman" pitchFamily="18" charset="0"/>
                <a:cs typeface="Times New Roman" pitchFamily="18" charset="0"/>
              </a:rPr>
              <a:t> + 1 </a:t>
            </a:r>
            <a:r>
              <a:rPr lang="en-CA" altLang="en-US" smtClean="0">
                <a:latin typeface="Arial" charset="0"/>
                <a:cs typeface="Arial" charset="0"/>
              </a:rPr>
              <a:t>back to our existing minimum spanning tree</a:t>
            </a:r>
          </a:p>
          <a:p>
            <a:pPr lvl="1"/>
            <a:r>
              <a:rPr lang="en-CA" altLang="en-US" smtClean="0">
                <a:latin typeface="Arial" charset="0"/>
                <a:cs typeface="Arial" charset="0"/>
              </a:rPr>
              <a:t>It must be connected along some edge</a:t>
            </a:r>
          </a:p>
        </p:txBody>
      </p:sp>
      <p:pic>
        <p:nvPicPr>
          <p:cNvPr id="25604" name="Picture 5" descr="C:\Users\dwharder\Desktop\v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Rectangle 7"/>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graphicFrame>
        <p:nvGraphicFramePr>
          <p:cNvPr id="25606" name="Object 2"/>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spid="_x0000_s1036" name="Equation" r:id="rId4" imgW="114151" imgH="164885" progId="Equation.DSMT4">
                  <p:embed/>
                </p:oleObj>
              </mc:Choice>
              <mc:Fallback>
                <p:oleObj name="Equation" r:id="rId4" imgW="114151" imgH="16488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7" name="Rectangle 9"/>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5608" name="Object 3"/>
          <p:cNvGraphicFramePr>
            <a:graphicFrameLocks noChangeAspect="1"/>
          </p:cNvGraphicFramePr>
          <p:nvPr/>
        </p:nvGraphicFramePr>
        <p:xfrm>
          <a:off x="5260975" y="2314575"/>
          <a:ext cx="200025" cy="288925"/>
        </p:xfrm>
        <a:graphic>
          <a:graphicData uri="http://schemas.openxmlformats.org/presentationml/2006/ole">
            <mc:AlternateContent xmlns:mc="http://schemas.openxmlformats.org/markup-compatibility/2006">
              <mc:Choice xmlns:v="urn:schemas-microsoft-com:vml" Requires="v">
                <p:oleObj spid="_x0000_s1037" name="Equation" r:id="rId6" imgW="114151" imgH="164885" progId="Equation.DSMT4">
                  <p:embed/>
                </p:oleObj>
              </mc:Choice>
              <mc:Fallback>
                <p:oleObj name="Equation" r:id="rId6" imgW="114151" imgH="164885"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0975" y="2314575"/>
                        <a:ext cx="200025"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516408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CA" altLang="en-US" smtClean="0">
                <a:latin typeface="Arial" charset="0"/>
                <a:cs typeface="Arial" charset="0"/>
              </a:rPr>
              <a:t>Strategy</a:t>
            </a:r>
          </a:p>
        </p:txBody>
      </p:sp>
      <p:sp>
        <p:nvSpPr>
          <p:cNvPr id="26627" name="Content Placeholder 2"/>
          <p:cNvSpPr>
            <a:spLocks noGrp="1"/>
          </p:cNvSpPr>
          <p:nvPr>
            <p:ph idx="1"/>
          </p:nvPr>
        </p:nvSpPr>
        <p:spPr/>
        <p:txBody>
          <a:bodyPr/>
          <a:lstStyle/>
          <a:p>
            <a:pPr>
              <a:buFont typeface="Arial" charset="0"/>
              <a:buNone/>
            </a:pPr>
            <a:r>
              <a:rPr lang="en-CA" altLang="en-US" smtClean="0">
                <a:latin typeface="Arial" charset="0"/>
                <a:cs typeface="Arial" charset="0"/>
              </a:rPr>
              <a:t>	Let </a:t>
            </a:r>
            <a:r>
              <a:rPr lang="en-CA" altLang="en-US" i="1" smtClean="0">
                <a:latin typeface="Times New Roman" pitchFamily="18" charset="0"/>
                <a:cs typeface="Times New Roman" pitchFamily="18" charset="0"/>
              </a:rPr>
              <a:t>w</a:t>
            </a:r>
            <a:r>
              <a:rPr lang="en-CA" altLang="en-US" smtClean="0">
                <a:latin typeface="Arial" charset="0"/>
                <a:cs typeface="Arial" charset="0"/>
              </a:rPr>
              <a:t> be the weight of this minimum spanning tree</a:t>
            </a:r>
          </a:p>
          <a:p>
            <a:pPr lvl="1"/>
            <a:r>
              <a:rPr lang="en-CA" altLang="en-US" smtClean="0">
                <a:latin typeface="Arial" charset="0"/>
                <a:cs typeface="Arial" charset="0"/>
              </a:rPr>
              <a:t>Recall, however, that when we chose to add </a:t>
            </a:r>
            <a:r>
              <a:rPr lang="en-CA" altLang="en-US" i="1" smtClean="0">
                <a:latin typeface="Times New Roman" pitchFamily="18" charset="0"/>
                <a:cs typeface="Times New Roman" pitchFamily="18" charset="0"/>
              </a:rPr>
              <a:t>v</a:t>
            </a:r>
            <a:r>
              <a:rPr lang="en-CA" altLang="en-US" i="1" baseline="-25000" smtClean="0">
                <a:latin typeface="Times New Roman" pitchFamily="18" charset="0"/>
                <a:cs typeface="Times New Roman" pitchFamily="18" charset="0"/>
              </a:rPr>
              <a:t>k</a:t>
            </a:r>
            <a:r>
              <a:rPr lang="en-CA" altLang="en-US" baseline="-25000" smtClean="0">
                <a:latin typeface="Times New Roman" pitchFamily="18" charset="0"/>
                <a:cs typeface="Times New Roman" pitchFamily="18" charset="0"/>
              </a:rPr>
              <a:t> + 1</a:t>
            </a:r>
            <a:r>
              <a:rPr lang="en-CA" altLang="en-US" smtClean="0">
                <a:latin typeface="Arial" charset="0"/>
                <a:cs typeface="Arial" charset="0"/>
              </a:rPr>
              <a:t>, it was because </a:t>
            </a:r>
            <a:r>
              <a:rPr lang="en-CA" altLang="en-US" i="1" smtClean="0">
                <a:latin typeface="Times New Roman" pitchFamily="18" charset="0"/>
                <a:cs typeface="Times New Roman" pitchFamily="18" charset="0"/>
              </a:rPr>
              <a:t>e</a:t>
            </a:r>
            <a:r>
              <a:rPr lang="en-CA" altLang="en-US" i="1" baseline="-25000" smtClean="0">
                <a:latin typeface="Times New Roman" pitchFamily="18" charset="0"/>
                <a:cs typeface="Times New Roman" pitchFamily="18" charset="0"/>
              </a:rPr>
              <a:t>k</a:t>
            </a:r>
            <a:r>
              <a:rPr lang="en-CA" altLang="en-US" baseline="-25000" smtClean="0">
                <a:latin typeface="Times New Roman" pitchFamily="18" charset="0"/>
                <a:cs typeface="Times New Roman" pitchFamily="18" charset="0"/>
              </a:rPr>
              <a:t> </a:t>
            </a:r>
            <a:r>
              <a:rPr lang="en-CA" altLang="en-US" smtClean="0">
                <a:latin typeface="Arial" charset="0"/>
                <a:cs typeface="Arial" charset="0"/>
              </a:rPr>
              <a:t>was the edge connecting an adjacent vertex with least weight</a:t>
            </a:r>
          </a:p>
          <a:p>
            <a:pPr lvl="1"/>
            <a:r>
              <a:rPr lang="en-CA" altLang="en-US" smtClean="0">
                <a:latin typeface="Arial" charset="0"/>
                <a:cs typeface="Arial" charset="0"/>
              </a:rPr>
              <a:t>Therefore                  where </a:t>
            </a:r>
            <a:r>
              <a:rPr lang="en-CA" altLang="en-US" smtClean="0">
                <a:latin typeface="Times New Roman" pitchFamily="18" charset="0"/>
                <a:cs typeface="Times New Roman" pitchFamily="18" charset="0"/>
              </a:rPr>
              <a:t>|</a:t>
            </a:r>
            <a:r>
              <a:rPr lang="en-CA" altLang="en-US" i="1" smtClean="0">
                <a:latin typeface="Times New Roman" pitchFamily="18" charset="0"/>
                <a:cs typeface="Times New Roman" pitchFamily="18" charset="0"/>
              </a:rPr>
              <a:t>e</a:t>
            </a:r>
            <a:r>
              <a:rPr lang="en-CA" altLang="en-US" smtClean="0">
                <a:latin typeface="Times New Roman" pitchFamily="18" charset="0"/>
                <a:cs typeface="Times New Roman" pitchFamily="18" charset="0"/>
              </a:rPr>
              <a:t>|</a:t>
            </a:r>
            <a:r>
              <a:rPr lang="en-CA" altLang="en-US" smtClean="0">
                <a:latin typeface="Arial" charset="0"/>
                <a:cs typeface="Arial" charset="0"/>
              </a:rPr>
              <a:t> represents the weight of the edge </a:t>
            </a:r>
            <a:r>
              <a:rPr lang="en-CA" altLang="en-US" i="1" smtClean="0">
                <a:latin typeface="Times New Roman" pitchFamily="18" charset="0"/>
                <a:cs typeface="Times New Roman" pitchFamily="18" charset="0"/>
              </a:rPr>
              <a:t>e</a:t>
            </a:r>
            <a:r>
              <a:rPr lang="en-CA" altLang="en-US" smtClean="0">
                <a:latin typeface="Arial" charset="0"/>
                <a:cs typeface="Arial" charset="0"/>
              </a:rPr>
              <a:t>    </a:t>
            </a:r>
          </a:p>
          <a:p>
            <a:pPr>
              <a:buFont typeface="Arial" charset="0"/>
              <a:buNone/>
            </a:pPr>
            <a:endParaRPr lang="en-CA" altLang="en-US" smtClean="0">
              <a:latin typeface="Arial" charset="0"/>
              <a:cs typeface="Arial" charset="0"/>
            </a:endParaRPr>
          </a:p>
        </p:txBody>
      </p:sp>
      <p:pic>
        <p:nvPicPr>
          <p:cNvPr id="26628" name="Picture 4" descr="C:\Users\dwharder\Desktop\v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Rectangle 5"/>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6630" name="Rectangle 6"/>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6631" name="Object 2"/>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spid="_x0000_s2065" name="Equation" r:id="rId4" imgW="114151" imgH="164885" progId="Equation.DSMT4">
                  <p:embed/>
                </p:oleObj>
              </mc:Choice>
              <mc:Fallback>
                <p:oleObj name="Equation" r:id="rId4" imgW="114151" imgH="16488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2" name="Object 3"/>
          <p:cNvGraphicFramePr>
            <a:graphicFrameLocks noChangeAspect="1"/>
          </p:cNvGraphicFramePr>
          <p:nvPr/>
        </p:nvGraphicFramePr>
        <p:xfrm>
          <a:off x="2449513" y="2565400"/>
          <a:ext cx="784225" cy="390525"/>
        </p:xfrm>
        <a:graphic>
          <a:graphicData uri="http://schemas.openxmlformats.org/presentationml/2006/ole">
            <mc:AlternateContent xmlns:mc="http://schemas.openxmlformats.org/markup-compatibility/2006">
              <mc:Choice xmlns:v="urn:schemas-microsoft-com:vml" Requires="v">
                <p:oleObj spid="_x0000_s2066" name="Equation" r:id="rId6" imgW="457200" imgH="228600" progId="Equation.DSMT4">
                  <p:embed/>
                </p:oleObj>
              </mc:Choice>
              <mc:Fallback>
                <p:oleObj name="Equation" r:id="rId6" imgW="4572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9513" y="2565400"/>
                        <a:ext cx="784225"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3" name="Object 4"/>
          <p:cNvGraphicFramePr>
            <a:graphicFrameLocks noChangeAspect="1"/>
          </p:cNvGraphicFramePr>
          <p:nvPr/>
        </p:nvGraphicFramePr>
        <p:xfrm>
          <a:off x="1900238" y="3284538"/>
          <a:ext cx="1133475" cy="392112"/>
        </p:xfrm>
        <a:graphic>
          <a:graphicData uri="http://schemas.openxmlformats.org/presentationml/2006/ole">
            <mc:AlternateContent xmlns:mc="http://schemas.openxmlformats.org/markup-compatibility/2006">
              <mc:Choice xmlns:v="urn:schemas-microsoft-com:vml" Requires="v">
                <p:oleObj spid="_x0000_s2067" name="Equation" r:id="rId8" imgW="660400" imgH="228600" progId="Equation.DSMT4">
                  <p:embed/>
                </p:oleObj>
              </mc:Choice>
              <mc:Fallback>
                <p:oleObj name="Equation" r:id="rId8" imgW="6604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0238" y="3284538"/>
                        <a:ext cx="1133475"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476077271"/>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17061</TotalTime>
  <Words>572</Words>
  <Application>Microsoft Office PowerPoint</Application>
  <PresentationFormat>On-screen Show (4:3)</PresentationFormat>
  <Paragraphs>670</Paragraphs>
  <Slides>46</Slides>
  <Notes>33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48" baseType="lpstr">
      <vt:lpstr>Custom Design</vt:lpstr>
      <vt:lpstr>Equation</vt:lpstr>
      <vt:lpstr>PowerPoint Presentation</vt:lpstr>
      <vt:lpstr>Outline</vt:lpstr>
      <vt:lpstr>Strategy</vt:lpstr>
      <vt:lpstr>Strategy</vt:lpstr>
      <vt:lpstr>Strategy</vt:lpstr>
      <vt:lpstr>Strategy</vt:lpstr>
      <vt:lpstr>Strategy</vt:lpstr>
      <vt:lpstr>Strategy</vt:lpstr>
      <vt:lpstr>Strategy</vt:lpstr>
      <vt:lpstr>Strategy</vt:lpstr>
      <vt:lpstr>Strategy</vt:lpstr>
      <vt:lpstr>Strategy</vt:lpstr>
      <vt:lpstr>Strategy</vt:lpstr>
      <vt:lpstr>Strategy</vt:lpstr>
      <vt:lpstr>Minimum Spanning Trees</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Implementation and analysis</vt:lpstr>
      <vt:lpstr>Implementation and analysis</vt:lpstr>
      <vt:lpstr>Implementation and analysis</vt:lpstr>
      <vt:lpstr>Implementation and analysis</vt:lpstr>
      <vt:lpstr>Implementation and analysis</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1317</cp:revision>
  <dcterms:created xsi:type="dcterms:W3CDTF">2009-09-11T23:00:44Z</dcterms:created>
  <dcterms:modified xsi:type="dcterms:W3CDTF">2014-03-18T15:53:58Z</dcterms:modified>
</cp:coreProperties>
</file>